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51"/>
  </p:notesMasterIdLst>
  <p:sldIdLst>
    <p:sldId id="605" r:id="rId6"/>
    <p:sldId id="597" r:id="rId7"/>
    <p:sldId id="519" r:id="rId8"/>
    <p:sldId id="588" r:id="rId9"/>
    <p:sldId id="606" r:id="rId10"/>
    <p:sldId id="523" r:id="rId11"/>
    <p:sldId id="524" r:id="rId12"/>
    <p:sldId id="525" r:id="rId13"/>
    <p:sldId id="526" r:id="rId14"/>
    <p:sldId id="527" r:id="rId15"/>
    <p:sldId id="528" r:id="rId16"/>
    <p:sldId id="529" r:id="rId17"/>
    <p:sldId id="530" r:id="rId18"/>
    <p:sldId id="531" r:id="rId19"/>
    <p:sldId id="532" r:id="rId20"/>
    <p:sldId id="533" r:id="rId21"/>
    <p:sldId id="534" r:id="rId22"/>
    <p:sldId id="535" r:id="rId23"/>
    <p:sldId id="536" r:id="rId24"/>
    <p:sldId id="537" r:id="rId25"/>
    <p:sldId id="538" r:id="rId26"/>
    <p:sldId id="539" r:id="rId27"/>
    <p:sldId id="540" r:id="rId28"/>
    <p:sldId id="542" r:id="rId29"/>
    <p:sldId id="543" r:id="rId30"/>
    <p:sldId id="544" r:id="rId31"/>
    <p:sldId id="545" r:id="rId32"/>
    <p:sldId id="546" r:id="rId33"/>
    <p:sldId id="547" r:id="rId34"/>
    <p:sldId id="548" r:id="rId35"/>
    <p:sldId id="549" r:id="rId36"/>
    <p:sldId id="551" r:id="rId37"/>
    <p:sldId id="553" r:id="rId38"/>
    <p:sldId id="554" r:id="rId39"/>
    <p:sldId id="555" r:id="rId40"/>
    <p:sldId id="556" r:id="rId41"/>
    <p:sldId id="557" r:id="rId42"/>
    <p:sldId id="558" r:id="rId43"/>
    <p:sldId id="559" r:id="rId44"/>
    <p:sldId id="560" r:id="rId45"/>
    <p:sldId id="561" r:id="rId46"/>
    <p:sldId id="589" r:id="rId47"/>
    <p:sldId id="590" r:id="rId48"/>
    <p:sldId id="633" r:id="rId49"/>
    <p:sldId id="576"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D84706-0F43-4A71-81B0-432E1FE60696}" type="datetimeFigureOut">
              <a:rPr lang="en-US" smtClean="0"/>
              <a:pPr/>
              <a:t>12/6/2020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0591AB-1A51-45A8-9C50-968D85F6A13E}" type="slidenum">
              <a:rPr lang="en-US" smtClean="0"/>
              <a:pPr/>
              <a:t>‹#›</a:t>
            </a:fld>
            <a:endParaRPr lang="en-US"/>
          </a:p>
        </p:txBody>
      </p:sp>
    </p:spTree>
    <p:extLst>
      <p:ext uri="{BB962C8B-B14F-4D97-AF65-F5344CB8AC3E}">
        <p14:creationId xmlns:p14="http://schemas.microsoft.com/office/powerpoint/2010/main" val="1332759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8746926C-D769-4407-8112-85E4C8648D9E}" type="datetimeFigureOut">
              <a:rPr lang="en-US" smtClean="0"/>
              <a:pPr/>
              <a:t>12/6/2020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2E64C3B-7E62-4467-A902-B8CF25B893E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52E64C3B-7E62-4467-A902-B8CF25B893ED}"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8746926C-D769-4407-8112-85E4C8648D9E}" type="datetimeFigureOut">
              <a:rPr lang="en-US" smtClean="0"/>
              <a:pPr/>
              <a:t>12/6/2020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8746926C-D769-4407-8112-85E4C8648D9E}" type="datetimeFigureOut">
              <a:rPr lang="en-US" smtClean="0"/>
              <a:pPr/>
              <a:t>12/6/2020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52E64C3B-7E62-4467-A902-B8CF25B893ED}"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746926C-D769-4407-8112-85E4C8648D9E}" type="datetimeFigureOut">
              <a:rPr lang="en-US" smtClean="0"/>
              <a:pPr/>
              <a:t>12/6/2020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2E64C3B-7E62-4467-A902-B8CF25B893ED}"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746926C-D769-4407-8112-85E4C8648D9E}" type="datetimeFigureOut">
              <a:rPr lang="en-US" smtClean="0"/>
              <a:pPr/>
              <a:t>12/6/2020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2E64C3B-7E62-4467-A902-B8CF25B893E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audio" Target="../media/audio14.wav"/><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28802"/>
            <a:ext cx="8229600" cy="3143272"/>
          </a:xfrm>
        </p:spPr>
        <p:txBody>
          <a:bodyPr>
            <a:noAutofit/>
          </a:bodyPr>
          <a:lstStyle/>
          <a:p>
            <a:pPr algn="ctr">
              <a:lnSpc>
                <a:spcPct val="200000"/>
              </a:lnSpc>
            </a:pPr>
            <a:r>
              <a:rPr lang="fa-IR" sz="4000" dirty="0" smtClean="0">
                <a:cs typeface="B Yagut"/>
              </a:rPr>
              <a:t>آشنایی با دفاتر و فرم های مراقبتی ، آماری و گزارش دهی</a:t>
            </a:r>
            <a:r>
              <a:rPr lang="en-US" sz="4000" dirty="0" smtClean="0">
                <a:cs typeface="B Yagut"/>
              </a:rPr>
              <a:t/>
            </a:r>
            <a:br>
              <a:rPr lang="en-US" sz="4000" dirty="0" smtClean="0">
                <a:cs typeface="B Yagut"/>
              </a:rPr>
            </a:br>
            <a:endParaRPr lang="en-US" sz="4000" dirty="0">
              <a:cs typeface="B Yagu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88091"/>
          </a:xfrm>
        </p:spPr>
        <p:txBody>
          <a:bodyPr>
            <a:normAutofit fontScale="92500" lnSpcReduction="10000"/>
          </a:bodyPr>
          <a:lstStyle/>
          <a:p>
            <a:pPr algn="r" rtl="1">
              <a:lnSpc>
                <a:spcPct val="150000"/>
              </a:lnSpc>
              <a:buNone/>
            </a:pPr>
            <a:r>
              <a:rPr lang="fa-IR" sz="2800" dirty="0" smtClean="0">
                <a:latin typeface="Arial" charset="0"/>
                <a:cs typeface="B Yagut" pitchFamily="2" charset="-78"/>
              </a:rPr>
              <a:t>از آنجا که سامانه سیب در حال حاضر تعداد تولدهای زنده را در یک بازه زمانی مشخص به ما نمی دهد ،یک مسیر فرعی برای استخراج تعداد تولدهای فصلی در نظر گرفته شده است .در واقع باید  به ازای زمان و تاریخ گزارش گیری سن کودکانی را که در سه ماهه مورد نظر متولد شده اند را  به سیستم بدهیم .</a:t>
            </a:r>
          </a:p>
          <a:p>
            <a:pPr algn="r" rtl="1">
              <a:lnSpc>
                <a:spcPct val="150000"/>
              </a:lnSpc>
              <a:buNone/>
            </a:pPr>
            <a:r>
              <a:rPr lang="fa-IR" sz="2800" dirty="0" smtClean="0">
                <a:latin typeface="Arial" charset="0"/>
                <a:cs typeface="B Yagut" pitchFamily="2" charset="-78"/>
              </a:rPr>
              <a:t>با فرض اینکه 5 ام اولین ماه از هر فصل زمان گزارش گیری آمارفصل قبل  باشد سن کودکان متولد شده در سه ماهه قبل بین 5روزگی تا 98 روزگی خواهد بود .</a:t>
            </a:r>
            <a:endParaRPr lang="en-US" sz="2800" dirty="0" smtClean="0">
              <a:latin typeface="Arial" charset="0"/>
              <a:cs typeface="B Yagut" pitchFamily="2" charset="-78"/>
            </a:endParaRPr>
          </a:p>
          <a:p>
            <a:pPr algn="r" rtl="1">
              <a:lnSpc>
                <a:spcPct val="150000"/>
              </a:lnSpc>
              <a:buNone/>
            </a:pPr>
            <a:endParaRPr lang="en-US" sz="2800" dirty="0">
              <a:cs typeface="B Yagut" pitchFamily="2" charset="-78"/>
            </a:endParaRPr>
          </a:p>
        </p:txBody>
      </p:sp>
      <p:sp>
        <p:nvSpPr>
          <p:cNvPr id="3" name="Title 2"/>
          <p:cNvSpPr>
            <a:spLocks noGrp="1"/>
          </p:cNvSpPr>
          <p:nvPr>
            <p:ph type="title"/>
          </p:nvPr>
        </p:nvSpPr>
        <p:spPr/>
        <p:txBody>
          <a:bodyPr>
            <a:normAutofit/>
          </a:bodyPr>
          <a:lstStyle/>
          <a:p>
            <a:pPr algn="ctr"/>
            <a:r>
              <a:rPr lang="fa-IR" sz="2800" dirty="0" smtClean="0">
                <a:solidFill>
                  <a:schemeClr val="tx1"/>
                </a:solidFill>
                <a:latin typeface="Arial" charset="0"/>
                <a:cs typeface="B Yagut" pitchFamily="2" charset="-78"/>
              </a:rPr>
              <a:t>مخرج کسر(تعداد موالید همان فصل)</a:t>
            </a:r>
            <a:endParaRPr lang="en-US" sz="2800" dirty="0">
              <a:cs typeface="B Yagut" pitchFamily="2" charset="-78"/>
            </a:endParaRPr>
          </a:p>
        </p:txBody>
      </p:sp>
      <p:pic>
        <p:nvPicPr>
          <p:cNvPr id="4" name="229">
            <a:hlinkClick r:id="" action="ppaction://media"/>
          </p:cNvPr>
          <p:cNvPicPr>
            <a:picLocks noRot="1" noChangeAspect="1"/>
          </p:cNvPicPr>
          <p:nvPr>
            <a:wavAudioFile r:embed="rId1" name="229"/>
          </p:nvPr>
        </p:nvPicPr>
        <p:blipFill>
          <a:blip r:embed="rId3"/>
          <a:stretch>
            <a:fillRect/>
          </a:stretch>
        </p:blipFill>
        <p:spPr>
          <a:xfrm>
            <a:off x="9144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2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28670"/>
            <a:ext cx="8229600" cy="5357850"/>
          </a:xfrm>
        </p:spPr>
        <p:txBody>
          <a:bodyPr>
            <a:normAutofit/>
          </a:bodyPr>
          <a:lstStyle/>
          <a:p>
            <a:pPr marL="0" indent="0" algn="r" rtl="1">
              <a:lnSpc>
                <a:spcPct val="200000"/>
              </a:lnSpc>
              <a:buFont typeface="Arial" charset="0"/>
              <a:buNone/>
            </a:pPr>
            <a:r>
              <a:rPr lang="fa-IR" sz="2800" b="1" dirty="0" smtClean="0">
                <a:latin typeface="Arial" charset="0"/>
                <a:cs typeface="B Yagut" pitchFamily="2" charset="-78"/>
              </a:rPr>
              <a:t>    دقت کنید :</a:t>
            </a:r>
          </a:p>
          <a:p>
            <a:pPr marL="0" indent="0" algn="r" rtl="1">
              <a:lnSpc>
                <a:spcPct val="200000"/>
              </a:lnSpc>
              <a:buFont typeface="Arial" charset="0"/>
              <a:buNone/>
            </a:pPr>
            <a:r>
              <a:rPr lang="fa-IR" sz="2800" dirty="0" smtClean="0">
                <a:latin typeface="Arial" charset="0"/>
                <a:cs typeface="B Yagut" pitchFamily="2" charset="-78"/>
              </a:rPr>
              <a:t>مثلا شما در تاریخ 5 تیر ماه می خواهید  تعداد متولدین  سه ماهه اول سال (فروردین -اردیبهشت- خرداد) را استخراج کنید. کودک متولد 96/1/1 در روز 5 تیر ماه 98 روزه است و کودک متولد 31خرداد ،5 روزه است . بنابراین از مسیر زیر استفاده می کنید </a:t>
            </a:r>
            <a:endParaRPr lang="en-US" sz="2800" dirty="0" smtClean="0">
              <a:latin typeface="Arial" charset="0"/>
              <a:cs typeface="B Yagut" pitchFamily="2" charset="-78"/>
            </a:endParaRPr>
          </a:p>
        </p:txBody>
      </p:sp>
      <p:pic>
        <p:nvPicPr>
          <p:cNvPr id="3" name="232">
            <a:hlinkClick r:id="" action="ppaction://media"/>
          </p:cNvPr>
          <p:cNvPicPr>
            <a:picLocks noRot="1" noChangeAspect="1"/>
          </p:cNvPicPr>
          <p:nvPr>
            <a:wavAudioFile r:embed="rId1" name="232"/>
          </p:nvPr>
        </p:nvPicPr>
        <p:blipFill>
          <a:blip r:embed="rId3"/>
          <a:stretch>
            <a:fillRect/>
          </a:stretch>
        </p:blipFill>
        <p:spPr>
          <a:xfrm>
            <a:off x="1071538" y="535782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6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srcRect/>
          <a:stretch>
            <a:fillRect/>
          </a:stretch>
        </p:blipFill>
        <p:spPr bwMode="auto">
          <a:xfrm>
            <a:off x="928662" y="571480"/>
            <a:ext cx="7215238" cy="550072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srcRect/>
          <a:stretch>
            <a:fillRect/>
          </a:stretch>
        </p:blipFill>
        <p:spPr bwMode="auto">
          <a:xfrm>
            <a:off x="949784" y="928670"/>
            <a:ext cx="7244431" cy="50784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srcRect/>
          <a:stretch>
            <a:fillRect/>
          </a:stretch>
        </p:blipFill>
        <p:spPr bwMode="auto">
          <a:xfrm>
            <a:off x="928662" y="785794"/>
            <a:ext cx="7286676" cy="522130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4422"/>
            <a:ext cx="8229600" cy="4792869"/>
          </a:xfrm>
        </p:spPr>
        <p:txBody>
          <a:bodyPr>
            <a:normAutofit/>
          </a:bodyPr>
          <a:lstStyle/>
          <a:p>
            <a:pPr algn="r" rtl="1">
              <a:lnSpc>
                <a:spcPct val="150000"/>
              </a:lnSpc>
              <a:buNone/>
            </a:pPr>
            <a:r>
              <a:rPr lang="fa-IR" sz="2800" dirty="0" smtClean="0">
                <a:latin typeface="Arial" charset="0"/>
                <a:cs typeface="B Yagut" pitchFamily="2" charset="-78"/>
              </a:rPr>
              <a:t>هر مراقب سلامت بعد از ورود به صفحه فهرست خدمت گیرندگان و تعیین گروه سنی برای متولدین سه ماهه قبل با ورود به قسمت“ پیشرفته“ و ثبت کد ملی خود تعداد متولدین سه ماهه قبل در جمعیت خود را  میتواند استخراج کند .</a:t>
            </a:r>
            <a:endParaRPr lang="en-US" sz="2800" dirty="0" smtClean="0">
              <a:latin typeface="Arial" charset="0"/>
              <a:cs typeface="B Yagut" pitchFamily="2" charset="-78"/>
            </a:endParaRPr>
          </a:p>
          <a:p>
            <a:pPr algn="r" rtl="1">
              <a:lnSpc>
                <a:spcPct val="150000"/>
              </a:lnSpc>
              <a:buNone/>
            </a:pPr>
            <a:endParaRPr lang="en-US" sz="2800" dirty="0">
              <a:cs typeface="B Yagut" pitchFamily="2" charset="-78"/>
            </a:endParaRPr>
          </a:p>
        </p:txBody>
      </p:sp>
      <p:pic>
        <p:nvPicPr>
          <p:cNvPr id="3" name="233">
            <a:hlinkClick r:id="" action="ppaction://media"/>
          </p:cNvPr>
          <p:cNvPicPr>
            <a:picLocks noRot="1" noChangeAspect="1"/>
          </p:cNvPicPr>
          <p:nvPr>
            <a:wavAudioFile r:embed="rId1" name="233"/>
          </p:nvPr>
        </p:nvPicPr>
        <p:blipFill>
          <a:blip r:embed="rId3"/>
          <a:stretch>
            <a:fillRect/>
          </a:stretch>
        </p:blipFill>
        <p:spPr>
          <a:xfrm>
            <a:off x="8382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7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14356"/>
            <a:ext cx="8229600" cy="5572164"/>
          </a:xfrm>
        </p:spPr>
        <p:txBody>
          <a:bodyPr>
            <a:noAutofit/>
          </a:bodyPr>
          <a:lstStyle/>
          <a:p>
            <a:pPr marL="0" indent="0" algn="r" rtl="1">
              <a:lnSpc>
                <a:spcPct val="150000"/>
              </a:lnSpc>
              <a:buFont typeface="Arial" charset="0"/>
              <a:buNone/>
            </a:pPr>
            <a:r>
              <a:rPr lang="fa-IR" sz="2800" dirty="0" smtClean="0">
                <a:latin typeface="Arial" charset="0"/>
                <a:cs typeface="B Yagut" pitchFamily="2" charset="-78"/>
              </a:rPr>
              <a:t>بنابراین در این میز کار با فرض گزارش گیری در 5 ام ماه تعداد متولدین سه ماهه گذشته ، برای این مراقب سلامت 11 مورد بوده است .و این مراقب سلامت 4 مورد مراقبت در سن 3 تا 5روزگی ارائه داده است .</a:t>
            </a:r>
          </a:p>
          <a:p>
            <a:pPr marL="0" indent="0" algn="r" rtl="1">
              <a:lnSpc>
                <a:spcPct val="150000"/>
              </a:lnSpc>
              <a:buFont typeface="Arial" charset="0"/>
              <a:buNone/>
            </a:pPr>
            <a:r>
              <a:rPr lang="fa-IR" sz="2800" dirty="0" smtClean="0">
                <a:latin typeface="Arial" charset="0"/>
                <a:cs typeface="B Yagut" pitchFamily="2" charset="-78"/>
              </a:rPr>
              <a:t>شاخص عملکردی اودر مراقبت 3 تا 5 روزگی میشود:</a:t>
            </a:r>
          </a:p>
          <a:p>
            <a:pPr marL="0" indent="0" algn="r" rtl="1">
              <a:lnSpc>
                <a:spcPct val="150000"/>
              </a:lnSpc>
              <a:buFont typeface="Arial" charset="0"/>
              <a:buNone/>
            </a:pPr>
            <a:r>
              <a:rPr lang="fa-IR" sz="2800" dirty="0" smtClean="0">
                <a:latin typeface="Arial" charset="0"/>
                <a:cs typeface="B Yagut" pitchFamily="2" charset="-78"/>
              </a:rPr>
              <a:t> 4 تقسیم بر 11 ضربدر100 = 36.3%</a:t>
            </a:r>
          </a:p>
        </p:txBody>
      </p:sp>
      <p:pic>
        <p:nvPicPr>
          <p:cNvPr id="3" name="234">
            <a:hlinkClick r:id="" action="ppaction://media"/>
          </p:cNvPr>
          <p:cNvPicPr>
            <a:picLocks noRot="1" noChangeAspect="1"/>
          </p:cNvPicPr>
          <p:nvPr>
            <a:wavAudioFile r:embed="rId1" name="234"/>
          </p:nvPr>
        </p:nvPicPr>
        <p:blipFill>
          <a:blip r:embed="rId3"/>
          <a:stretch>
            <a:fillRect/>
          </a:stretch>
        </p:blipFill>
        <p:spPr>
          <a:xfrm>
            <a:off x="1524000" y="5257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85926"/>
            <a:ext cx="8229600" cy="4221365"/>
          </a:xfrm>
        </p:spPr>
        <p:txBody>
          <a:bodyPr>
            <a:normAutofit/>
          </a:bodyPr>
          <a:lstStyle/>
          <a:p>
            <a:pPr algn="r" rtl="1">
              <a:lnSpc>
                <a:spcPct val="150000"/>
              </a:lnSpc>
              <a:buNone/>
              <a:defRPr/>
            </a:pPr>
            <a:r>
              <a:rPr lang="fa-IR" sz="2800" b="1" dirty="0" smtClean="0">
                <a:cs typeface="B Yagut" pitchFamily="2" charset="-78"/>
              </a:rPr>
              <a:t>نحوه محاسبه شاخص:</a:t>
            </a:r>
          </a:p>
          <a:p>
            <a:pPr algn="r" rtl="1">
              <a:lnSpc>
                <a:spcPct val="150000"/>
              </a:lnSpc>
              <a:buNone/>
              <a:defRPr/>
            </a:pPr>
            <a:r>
              <a:rPr lang="fa-IR" sz="2800" dirty="0" smtClean="0">
                <a:cs typeface="B Yagut" pitchFamily="2" charset="-78"/>
              </a:rPr>
              <a:t>صورت کسر: تعداد نوزادانی  که در سن 14  الی   15روزگی در یک فصل مراقبت شده اند </a:t>
            </a:r>
          </a:p>
          <a:p>
            <a:pPr algn="r" rtl="1">
              <a:lnSpc>
                <a:spcPct val="150000"/>
              </a:lnSpc>
              <a:buNone/>
              <a:defRPr/>
            </a:pPr>
            <a:r>
              <a:rPr lang="fa-IR" sz="2800" dirty="0" smtClean="0">
                <a:cs typeface="B Yagut" pitchFamily="2" charset="-78"/>
              </a:rPr>
              <a:t>مخرج کسر: تعداد متولدین زنده در همان فصل</a:t>
            </a:r>
          </a:p>
          <a:p>
            <a:pPr marL="0" indent="0" algn="r" rtl="1">
              <a:lnSpc>
                <a:spcPct val="150000"/>
              </a:lnSpc>
              <a:buNone/>
              <a:defRPr/>
            </a:pPr>
            <a:r>
              <a:rPr lang="fa-IR" sz="2800" dirty="0" smtClean="0">
                <a:cs typeface="B Yagut" pitchFamily="2" charset="-78"/>
              </a:rPr>
              <a:t> شاخص = صورت/ مخرج ضربدر 100</a:t>
            </a:r>
          </a:p>
          <a:p>
            <a:pPr>
              <a:lnSpc>
                <a:spcPct val="150000"/>
              </a:lnSpc>
              <a:buNone/>
            </a:pPr>
            <a:endParaRPr lang="en-US" sz="2800" dirty="0">
              <a:cs typeface="B Yagut" pitchFamily="2" charset="-78"/>
            </a:endParaRPr>
          </a:p>
        </p:txBody>
      </p:sp>
      <p:sp>
        <p:nvSpPr>
          <p:cNvPr id="3" name="Title 2"/>
          <p:cNvSpPr>
            <a:spLocks noGrp="1"/>
          </p:cNvSpPr>
          <p:nvPr>
            <p:ph type="title"/>
          </p:nvPr>
        </p:nvSpPr>
        <p:spPr>
          <a:xfrm>
            <a:off x="457200" y="642918"/>
            <a:ext cx="8229600" cy="1143008"/>
          </a:xfrm>
        </p:spPr>
        <p:txBody>
          <a:bodyPr>
            <a:normAutofit/>
          </a:bodyPr>
          <a:lstStyle/>
          <a:p>
            <a:pPr algn="ctr"/>
            <a:r>
              <a:rPr lang="fa-IR" sz="2800" dirty="0" smtClean="0">
                <a:solidFill>
                  <a:schemeClr val="tx1"/>
                </a:solidFill>
                <a:latin typeface="Arial" charset="0"/>
                <a:cs typeface="B Yagut" pitchFamily="2" charset="-78"/>
              </a:rPr>
              <a:t>شاخص درصد مراقبت   14 تا  15  روزگی</a:t>
            </a:r>
            <a:endParaRPr lang="en-US" sz="2800" dirty="0">
              <a:solidFill>
                <a:schemeClr val="tx1"/>
              </a:solidFill>
              <a:cs typeface="B Yagut" pitchFamily="2" charset="-78"/>
            </a:endParaRPr>
          </a:p>
        </p:txBody>
      </p:sp>
      <p:pic>
        <p:nvPicPr>
          <p:cNvPr id="4" name="238">
            <a:hlinkClick r:id="" action="ppaction://media"/>
          </p:cNvPr>
          <p:cNvPicPr>
            <a:picLocks noRot="1" noChangeAspect="1"/>
          </p:cNvPicPr>
          <p:nvPr>
            <a:wavAudioFile r:embed="rId1" name="238"/>
          </p:nvPr>
        </p:nvPicPr>
        <p:blipFill>
          <a:blip r:embed="rId3"/>
          <a:stretch>
            <a:fillRect/>
          </a:stretch>
        </p:blipFill>
        <p:spPr>
          <a:xfrm>
            <a:off x="12954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348" y="1285860"/>
            <a:ext cx="7500990" cy="4721431"/>
          </a:xfrm>
        </p:spPr>
        <p:txBody>
          <a:bodyPr>
            <a:normAutofit/>
          </a:bodyPr>
          <a:lstStyle/>
          <a:p>
            <a:pPr algn="r">
              <a:lnSpc>
                <a:spcPct val="200000"/>
              </a:lnSpc>
              <a:buNone/>
            </a:pPr>
            <a:r>
              <a:rPr lang="fa-IR" sz="2800" dirty="0" smtClean="0">
                <a:latin typeface="Arial" charset="0"/>
                <a:cs typeface="B Yagut" pitchFamily="2" charset="-78"/>
              </a:rPr>
              <a:t>این شاخص دقیقا با همان مسیر شبیه شاخص 3 تا 5  روزگی قابل استخراج است با این تفاوت که سن زمان ارائه خدمت را 14 الی 15 روزگی انتخاب می کنیم .</a:t>
            </a:r>
            <a:endParaRPr lang="en-US" sz="2800" dirty="0" smtClean="0">
              <a:latin typeface="Arial" charset="0"/>
              <a:cs typeface="B Yagut" pitchFamily="2" charset="-78"/>
            </a:endParaRPr>
          </a:p>
          <a:p>
            <a:pPr algn="r">
              <a:lnSpc>
                <a:spcPct val="200000"/>
              </a:lnSpc>
              <a:buNone/>
            </a:pPr>
            <a:endParaRPr lang="en-US" sz="2800" dirty="0">
              <a:cs typeface="B Yagut" pitchFamily="2" charset="-78"/>
            </a:endParaRPr>
          </a:p>
        </p:txBody>
      </p:sp>
      <p:pic>
        <p:nvPicPr>
          <p:cNvPr id="3" name="239">
            <a:hlinkClick r:id="" action="ppaction://media"/>
          </p:cNvPr>
          <p:cNvPicPr>
            <a:picLocks noRot="1" noChangeAspect="1"/>
          </p:cNvPicPr>
          <p:nvPr>
            <a:wavAudioFile r:embed="rId1" name="239"/>
          </p:nvPr>
        </p:nvPicPr>
        <p:blipFill>
          <a:blip r:embed="rId3"/>
          <a:stretch>
            <a:fillRect/>
          </a:stretch>
        </p:blipFill>
        <p:spPr>
          <a:xfrm>
            <a:off x="14478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5736"/>
            <a:ext cx="8229600" cy="1143000"/>
          </a:xfrm>
        </p:spPr>
        <p:txBody>
          <a:bodyPr/>
          <a:lstStyle/>
          <a:p>
            <a:pPr algn="ctr"/>
            <a:r>
              <a:rPr lang="fa-IR" dirty="0" smtClean="0">
                <a:solidFill>
                  <a:schemeClr val="tx1"/>
                </a:solidFill>
                <a:latin typeface="Arial" charset="0"/>
                <a:cs typeface="B Yagut" pitchFamily="2" charset="-78"/>
              </a:rPr>
              <a:t>صورت کسر </a:t>
            </a:r>
            <a:endParaRPr lang="en-US" dirty="0">
              <a:cs typeface="B Yagut" pitchFamily="2" charset="-78"/>
            </a:endParaRPr>
          </a:p>
        </p:txBody>
      </p:sp>
      <p:pic>
        <p:nvPicPr>
          <p:cNvPr id="9218" name="Picture 2"/>
          <p:cNvPicPr>
            <a:picLocks noGrp="1" noChangeAspect="1" noChangeArrowheads="1"/>
          </p:cNvPicPr>
          <p:nvPr>
            <p:ph idx="1"/>
          </p:nvPr>
        </p:nvPicPr>
        <p:blipFill>
          <a:blip r:embed="rId2"/>
          <a:srcRect/>
          <a:stretch>
            <a:fillRect/>
          </a:stretch>
        </p:blipFill>
        <p:spPr bwMode="auto">
          <a:xfrm>
            <a:off x="457200" y="1808292"/>
            <a:ext cx="8229600" cy="3871653"/>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85860"/>
            <a:ext cx="8229600" cy="4721431"/>
          </a:xfrm>
        </p:spPr>
        <p:txBody>
          <a:bodyPr>
            <a:normAutofit/>
          </a:bodyPr>
          <a:lstStyle/>
          <a:p>
            <a:pPr algn="r" rtl="1">
              <a:buNone/>
            </a:pPr>
            <a:r>
              <a:rPr lang="fa-IR" sz="1600" b="1" dirty="0" smtClean="0">
                <a:cs typeface="B Yagut" pitchFamily="2" charset="-78"/>
              </a:rPr>
              <a:t>مشخصات بسته اموزشی </a:t>
            </a:r>
          </a:p>
          <a:p>
            <a:pPr algn="r" rtl="1">
              <a:buFont typeface="Arial" pitchFamily="34" charset="0"/>
              <a:buChar char="•"/>
            </a:pPr>
            <a:r>
              <a:rPr lang="fa-IR" sz="1600" b="1" dirty="0" smtClean="0">
                <a:cs typeface="B Yagut" pitchFamily="2" charset="-78"/>
              </a:rPr>
              <a:t>حیطه درس : مراقبتهای ادغام یافته سلامت کودکان</a:t>
            </a:r>
          </a:p>
          <a:p>
            <a:pPr algn="r" rtl="1">
              <a:buFont typeface="Arial" pitchFamily="34" charset="0"/>
              <a:buChar char="•"/>
            </a:pPr>
            <a:r>
              <a:rPr lang="fa-IR" sz="1600" b="1" dirty="0" smtClean="0">
                <a:cs typeface="B Yagut" pitchFamily="2" charset="-78"/>
              </a:rPr>
              <a:t>تاریخ آخرین بازنگری :  15 </a:t>
            </a:r>
            <a:r>
              <a:rPr lang="fa-IR" sz="1600" b="1" smtClean="0">
                <a:cs typeface="B Yagut" pitchFamily="2" charset="-78"/>
              </a:rPr>
              <a:t>تیر  1399</a:t>
            </a:r>
            <a:endParaRPr lang="fa-IR" sz="1600" b="1" dirty="0" smtClean="0">
              <a:cs typeface="B Yagut" pitchFamily="2" charset="-78"/>
            </a:endParaRPr>
          </a:p>
          <a:p>
            <a:pPr algn="r" rtl="1">
              <a:buFont typeface="Arial" pitchFamily="34" charset="0"/>
              <a:buChar char="•"/>
            </a:pPr>
            <a:r>
              <a:rPr lang="fa-IR" sz="1600" b="1" dirty="0" smtClean="0">
                <a:cs typeface="B Yagut" pitchFamily="2" charset="-78"/>
              </a:rPr>
              <a:t>نوبت تهیه : </a:t>
            </a:r>
            <a:r>
              <a:rPr lang="en-US" sz="1600" b="1" dirty="0" smtClean="0">
                <a:cs typeface="B Yagut" pitchFamily="2" charset="-78"/>
              </a:rPr>
              <a:t>1</a:t>
            </a:r>
            <a:endParaRPr lang="fa-IR" sz="1600" b="1" dirty="0" smtClean="0">
              <a:cs typeface="B Yagut" pitchFamily="2" charset="-78"/>
            </a:endParaRPr>
          </a:p>
          <a:p>
            <a:pPr algn="r" rtl="1">
              <a:buFont typeface="Arial" pitchFamily="34" charset="0"/>
              <a:buChar char="•"/>
            </a:pPr>
            <a:r>
              <a:rPr lang="fa-IR" sz="1600" b="1" dirty="0" smtClean="0">
                <a:cs typeface="B Yagut" pitchFamily="2" charset="-78"/>
              </a:rPr>
              <a:t>نام فایل </a:t>
            </a:r>
            <a:r>
              <a:rPr lang="fa-IR" sz="1600" dirty="0" smtClean="0">
                <a:cs typeface="B Yagut" pitchFamily="2" charset="-78"/>
              </a:rPr>
              <a:t>: </a:t>
            </a:r>
            <a:r>
              <a:rPr lang="en-US" sz="1600" dirty="0" smtClean="0">
                <a:cs typeface="B Yagut" pitchFamily="2" charset="-78"/>
              </a:rPr>
              <a:t>MK-</a:t>
            </a:r>
            <a:r>
              <a:rPr lang="en-US" sz="1600" dirty="0" err="1" smtClean="0">
                <a:cs typeface="B Yagut" pitchFamily="2" charset="-78"/>
              </a:rPr>
              <a:t>ashnayi</a:t>
            </a:r>
            <a:r>
              <a:rPr lang="en-US" sz="1600" dirty="0" smtClean="0">
                <a:cs typeface="B Yagut" pitchFamily="2" charset="-78"/>
              </a:rPr>
              <a:t>-</a:t>
            </a:r>
            <a:r>
              <a:rPr lang="en-US" sz="1600" dirty="0" err="1" smtClean="0">
                <a:cs typeface="B Yagut" pitchFamily="2" charset="-78"/>
              </a:rPr>
              <a:t>ba</a:t>
            </a:r>
            <a:r>
              <a:rPr lang="en-US" sz="1600" dirty="0" smtClean="0">
                <a:cs typeface="B Yagut" pitchFamily="2" charset="-78"/>
              </a:rPr>
              <a:t>-</a:t>
            </a:r>
            <a:r>
              <a:rPr lang="en-US" sz="1600" dirty="0" err="1" smtClean="0">
                <a:cs typeface="B Yagut" pitchFamily="2" charset="-78"/>
              </a:rPr>
              <a:t>dafater</a:t>
            </a:r>
            <a:r>
              <a:rPr lang="en-US" sz="1600" dirty="0" smtClean="0">
                <a:cs typeface="B Yagut" pitchFamily="2" charset="-78"/>
              </a:rPr>
              <a:t>-</a:t>
            </a:r>
          </a:p>
          <a:p>
            <a:pPr algn="r" rtl="1">
              <a:buFont typeface="Arial" pitchFamily="34" charset="0"/>
              <a:buChar char="•"/>
            </a:pPr>
            <a:r>
              <a:rPr lang="en-US" sz="1600" dirty="0" err="1" smtClean="0">
                <a:cs typeface="B Yagut" pitchFamily="2" charset="-78"/>
              </a:rPr>
              <a:t>va-formhaye-moraghebati-edi</a:t>
            </a:r>
            <a:r>
              <a:rPr lang="en-US" sz="1600" dirty="0" smtClean="0">
                <a:cs typeface="B Yagut" pitchFamily="2" charset="-78"/>
              </a:rPr>
              <a:t> 25</a:t>
            </a:r>
          </a:p>
          <a:p>
            <a:pPr algn="r" rtl="1">
              <a:buNone/>
            </a:pPr>
            <a:r>
              <a:rPr lang="fa-IR" sz="1600" dirty="0" smtClean="0">
                <a:cs typeface="B Yagut" pitchFamily="2" charset="-78"/>
              </a:rPr>
              <a:t>                                                                                  </a:t>
            </a:r>
            <a:endParaRPr lang="en-US" sz="1600" dirty="0" smtClean="0">
              <a:cs typeface="B Yagut" pitchFamily="2" charset="-78"/>
            </a:endParaRPr>
          </a:p>
          <a:p>
            <a:pPr algn="r" rtl="1">
              <a:buNone/>
            </a:pPr>
            <a:endParaRPr lang="en-US" sz="1600" dirty="0" smtClean="0">
              <a:cs typeface="B Yagut" pitchFamily="2" charset="-78"/>
            </a:endParaRPr>
          </a:p>
          <a:p>
            <a:pPr algn="r" rtl="1">
              <a:buNone/>
            </a:pPr>
            <a:r>
              <a:rPr lang="fa-IR" sz="1600" dirty="0" smtClean="0">
                <a:cs typeface="B Yagut" pitchFamily="2" charset="-78"/>
              </a:rPr>
              <a:t>                                                             </a:t>
            </a:r>
            <a:r>
              <a:rPr lang="fa-IR" sz="1600" b="1" dirty="0" smtClean="0">
                <a:cs typeface="B Yagut" pitchFamily="2" charset="-78"/>
              </a:rPr>
              <a:t>نام و نام خانوادگی مدرس : مریم کرمیان </a:t>
            </a:r>
          </a:p>
          <a:p>
            <a:pPr algn="r" rtl="1">
              <a:buNone/>
            </a:pPr>
            <a:r>
              <a:rPr lang="fa-IR" sz="1600" b="1" dirty="0" smtClean="0">
                <a:cs typeface="B Yagut" pitchFamily="2" charset="-78"/>
              </a:rPr>
              <a:t>                                                                 </a:t>
            </a:r>
            <a:r>
              <a:rPr lang="en-US" sz="1600" b="1" dirty="0" smtClean="0">
                <a:cs typeface="B Yagut" pitchFamily="2" charset="-78"/>
              </a:rPr>
              <a:t> </a:t>
            </a:r>
            <a:r>
              <a:rPr lang="fa-IR" sz="1600" b="1" dirty="0" smtClean="0">
                <a:cs typeface="B Yagut" pitchFamily="2" charset="-78"/>
              </a:rPr>
              <a:t> مدرک تحصیلی :کارشناس مامایی ، دانشجوی کارشناسی ارشد</a:t>
            </a:r>
          </a:p>
          <a:p>
            <a:pPr algn="r" rtl="1">
              <a:buNone/>
            </a:pPr>
            <a:r>
              <a:rPr lang="fa-IR" sz="1600" b="1" dirty="0" smtClean="0">
                <a:cs typeface="B Yagut" pitchFamily="2" charset="-78"/>
              </a:rPr>
              <a:t>                                                                  </a:t>
            </a:r>
            <a:r>
              <a:rPr lang="en-US" sz="1600" b="1" dirty="0" smtClean="0">
                <a:cs typeface="B Yagut" pitchFamily="2" charset="-78"/>
              </a:rPr>
              <a:t> </a:t>
            </a:r>
            <a:r>
              <a:rPr lang="fa-IR" sz="1600" b="1" dirty="0" smtClean="0">
                <a:cs typeface="B Yagut" pitchFamily="2" charset="-78"/>
              </a:rPr>
              <a:t>موقعیت اشتغال سازمانی مدرس: مربی مرکز آموزش بهورزی   </a:t>
            </a:r>
          </a:p>
          <a:p>
            <a:pPr algn="r" rtl="1">
              <a:buNone/>
            </a:pPr>
            <a:r>
              <a:rPr lang="fa-IR" sz="1600" b="1" dirty="0" smtClean="0">
                <a:cs typeface="B Yagut" pitchFamily="2" charset="-78"/>
              </a:rPr>
              <a:t>                                                                  </a:t>
            </a:r>
            <a:r>
              <a:rPr lang="en-US" sz="1600" b="1" dirty="0" smtClean="0">
                <a:cs typeface="B Yagut" pitchFamily="2" charset="-78"/>
              </a:rPr>
              <a:t> </a:t>
            </a:r>
            <a:r>
              <a:rPr lang="fa-IR" sz="1600" b="1" dirty="0" smtClean="0">
                <a:cs typeface="B Yagut" pitchFamily="2" charset="-78"/>
              </a:rPr>
              <a:t>شهرستان کرمانشاه</a:t>
            </a:r>
          </a:p>
          <a:p>
            <a:pPr algn="r" rtl="1">
              <a:buNone/>
            </a:pPr>
            <a:r>
              <a:rPr lang="fa-IR" sz="1600" b="1" dirty="0" smtClean="0">
                <a:cs typeface="B Yagut" pitchFamily="2" charset="-78"/>
              </a:rPr>
              <a:t>                                                                 </a:t>
            </a:r>
            <a:r>
              <a:rPr lang="en-US" sz="1600" b="1" dirty="0" smtClean="0">
                <a:cs typeface="B Yagut" pitchFamily="2" charset="-78"/>
              </a:rPr>
              <a:t>  </a:t>
            </a:r>
            <a:r>
              <a:rPr lang="fa-IR" sz="1600" b="1" dirty="0" smtClean="0">
                <a:cs typeface="B Yagut" pitchFamily="2" charset="-78"/>
              </a:rPr>
              <a:t>دانشگاه علوم پزشکی و خدمات بهداشتی درمانی کرمانشاه   </a:t>
            </a:r>
          </a:p>
          <a:p>
            <a:pPr algn="r" rtl="1">
              <a:buNone/>
            </a:pPr>
            <a:r>
              <a:rPr lang="fa-IR" sz="1600" dirty="0" smtClean="0">
                <a:cs typeface="B Yagut" pitchFamily="2" charset="-78"/>
              </a:rPr>
              <a:t>                                                                                  </a:t>
            </a:r>
            <a:endParaRPr lang="en-US" sz="1600" dirty="0">
              <a:cs typeface="B Yagut" pitchFamily="2" charset="-78"/>
            </a:endParaRPr>
          </a:p>
        </p:txBody>
      </p:sp>
      <p:sp>
        <p:nvSpPr>
          <p:cNvPr id="3" name="Title 2"/>
          <p:cNvSpPr>
            <a:spLocks noGrp="1"/>
          </p:cNvSpPr>
          <p:nvPr>
            <p:ph type="title"/>
          </p:nvPr>
        </p:nvSpPr>
        <p:spPr>
          <a:xfrm>
            <a:off x="457200" y="274638"/>
            <a:ext cx="8229600" cy="1011222"/>
          </a:xfrm>
        </p:spPr>
        <p:txBody>
          <a:bodyPr>
            <a:normAutofit/>
          </a:bodyPr>
          <a:lstStyle/>
          <a:p>
            <a:pPr algn="ctr"/>
            <a:r>
              <a:rPr lang="fa-IR" sz="4000" dirty="0" smtClean="0">
                <a:cs typeface="B Yagut"/>
              </a:rPr>
              <a:t>مشخصات سند </a:t>
            </a:r>
            <a:endParaRPr lang="en-US" sz="4000" dirty="0">
              <a:cs typeface="B Yagut"/>
            </a:endParaRPr>
          </a:p>
        </p:txBody>
      </p:sp>
      <p:pic>
        <p:nvPicPr>
          <p:cNvPr id="4" name="Picture 2" descr="E:\کرمیان\متفرقه\فایل اسکن\IMG_20181114_0001.jpg"/>
          <p:cNvPicPr>
            <a:picLocks noChangeAspect="1" noChangeArrowheads="1"/>
          </p:cNvPicPr>
          <p:nvPr/>
        </p:nvPicPr>
        <p:blipFill>
          <a:blip r:embed="rId3"/>
          <a:srcRect/>
          <a:stretch>
            <a:fillRect/>
          </a:stretch>
        </p:blipFill>
        <p:spPr bwMode="auto">
          <a:xfrm>
            <a:off x="1643042" y="1500174"/>
            <a:ext cx="1357322" cy="1643074"/>
          </a:xfrm>
          <a:prstGeom prst="rect">
            <a:avLst/>
          </a:prstGeom>
          <a:noFill/>
        </p:spPr>
      </p:pic>
      <p:pic>
        <p:nvPicPr>
          <p:cNvPr id="5" name="222">
            <a:hlinkClick r:id="" action="ppaction://media"/>
          </p:cNvPr>
          <p:cNvPicPr>
            <a:picLocks noRot="1" noChangeAspect="1"/>
          </p:cNvPicPr>
          <p:nvPr>
            <a:wavAudioFile r:embed="rId1" name="222"/>
          </p:nvPr>
        </p:nvPicPr>
        <p:blipFill>
          <a:blip r:embed="rId4"/>
          <a:stretch>
            <a:fillRect/>
          </a:stretch>
        </p:blipFill>
        <p:spPr>
          <a:xfrm>
            <a:off x="914400" y="5410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2"/>
          <a:srcRect/>
          <a:stretch>
            <a:fillRect/>
          </a:stretch>
        </p:blipFill>
        <p:spPr bwMode="auto">
          <a:xfrm>
            <a:off x="1000100" y="714356"/>
            <a:ext cx="7143800" cy="5292744"/>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57232"/>
            <a:ext cx="8229600" cy="5150059"/>
          </a:xfrm>
        </p:spPr>
        <p:txBody>
          <a:bodyPr>
            <a:normAutofit/>
          </a:bodyPr>
          <a:lstStyle/>
          <a:p>
            <a:pPr algn="r" rtl="1">
              <a:lnSpc>
                <a:spcPct val="150000"/>
              </a:lnSpc>
              <a:buNone/>
            </a:pPr>
            <a:r>
              <a:rPr lang="fa-IR" sz="2800" dirty="0" smtClean="0">
                <a:latin typeface="Arial" charset="0"/>
                <a:cs typeface="B Yagut" pitchFamily="2" charset="-78"/>
              </a:rPr>
              <a:t>این مراقب سلامت در سه ماهه دوم سال (تیر - مرداد - شهریور) 9 تا مراقبت در سن 14 الی 15 روزگی داشته است .</a:t>
            </a:r>
          </a:p>
          <a:p>
            <a:pPr algn="r" rtl="1">
              <a:lnSpc>
                <a:spcPct val="150000"/>
              </a:lnSpc>
              <a:buNone/>
            </a:pPr>
            <a:r>
              <a:rPr lang="fa-IR" sz="2800" dirty="0" smtClean="0">
                <a:latin typeface="Arial" charset="0"/>
                <a:cs typeface="B Yagut" pitchFamily="2" charset="-78"/>
              </a:rPr>
              <a:t>تعداد موالید سه ماهه قبل در جمعیت این مراقب سلامت  را هم که برای شاخص قبل محاسبه کرده بودیم = 11 مورد</a:t>
            </a:r>
          </a:p>
          <a:p>
            <a:pPr algn="r" rtl="1">
              <a:lnSpc>
                <a:spcPct val="150000"/>
              </a:lnSpc>
              <a:buNone/>
            </a:pPr>
            <a:r>
              <a:rPr lang="fa-IR" sz="2800" dirty="0" smtClean="0">
                <a:latin typeface="Arial" charset="0"/>
                <a:cs typeface="B Yagut" pitchFamily="2" charset="-78"/>
              </a:rPr>
              <a:t>شاخص عملکردی مراقبت 14الی 15 روزگی :</a:t>
            </a:r>
          </a:p>
          <a:p>
            <a:pPr algn="r" rtl="1">
              <a:lnSpc>
                <a:spcPct val="150000"/>
              </a:lnSpc>
              <a:buNone/>
            </a:pPr>
            <a:r>
              <a:rPr lang="fa-IR" sz="2800" dirty="0" smtClean="0">
                <a:latin typeface="Arial" charset="0"/>
                <a:cs typeface="B Yagut" pitchFamily="2" charset="-78"/>
              </a:rPr>
              <a:t>9تقسیم بر 11 ضربدر 100  =  81.8%</a:t>
            </a:r>
          </a:p>
          <a:p>
            <a:pPr>
              <a:lnSpc>
                <a:spcPct val="200000"/>
              </a:lnSpc>
              <a:buNone/>
            </a:pPr>
            <a:endParaRPr lang="en-US" sz="2800" dirty="0">
              <a:cs typeface="B Yagut" pitchFamily="2" charset="-78"/>
            </a:endParaRPr>
          </a:p>
        </p:txBody>
      </p:sp>
      <p:pic>
        <p:nvPicPr>
          <p:cNvPr id="3" name="242">
            <a:hlinkClick r:id="" action="ppaction://media"/>
          </p:cNvPr>
          <p:cNvPicPr>
            <a:picLocks noRot="1" noChangeAspect="1"/>
          </p:cNvPicPr>
          <p:nvPr>
            <a:wavAudioFile r:embed="rId1" name="242"/>
          </p:nvPr>
        </p:nvPicPr>
        <p:blipFill>
          <a:blip r:embed="rId3"/>
          <a:stretch>
            <a:fillRect/>
          </a:stretch>
        </p:blipFill>
        <p:spPr>
          <a:xfrm>
            <a:off x="12192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1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42918"/>
            <a:ext cx="8229600" cy="1643074"/>
          </a:xfrm>
        </p:spPr>
        <p:txBody>
          <a:bodyPr>
            <a:normAutofit/>
          </a:bodyPr>
          <a:lstStyle/>
          <a:p>
            <a:pPr algn="ctr" rtl="1"/>
            <a:r>
              <a:rPr lang="fa-IR" sz="2800" dirty="0" smtClean="0">
                <a:solidFill>
                  <a:schemeClr val="tx1"/>
                </a:solidFill>
                <a:latin typeface="Arial" charset="0"/>
                <a:cs typeface="B Yagut" pitchFamily="2" charset="-78"/>
              </a:rPr>
              <a:t> شاخص درصد کودکان زیر 5سال زیر -3انحراف معیار (وزن به سن) </a:t>
            </a:r>
            <a:br>
              <a:rPr lang="fa-IR" sz="2800" dirty="0" smtClean="0">
                <a:solidFill>
                  <a:schemeClr val="tx1"/>
                </a:solidFill>
                <a:latin typeface="Arial" charset="0"/>
                <a:cs typeface="B Yagut" pitchFamily="2" charset="-78"/>
              </a:rPr>
            </a:br>
            <a:r>
              <a:rPr lang="fa-IR" sz="2800" dirty="0" smtClean="0">
                <a:solidFill>
                  <a:schemeClr val="tx1"/>
                </a:solidFill>
                <a:latin typeface="Arial" charset="0"/>
                <a:cs typeface="B Yagut" pitchFamily="2" charset="-78"/>
              </a:rPr>
              <a:t>کم وزنی شدید</a:t>
            </a:r>
            <a:endParaRPr lang="en-US" sz="2800" dirty="0">
              <a:solidFill>
                <a:schemeClr val="tx1"/>
              </a:solidFill>
              <a:cs typeface="B Yagut" pitchFamily="2" charset="-78"/>
            </a:endParaRPr>
          </a:p>
        </p:txBody>
      </p:sp>
      <p:pic>
        <p:nvPicPr>
          <p:cNvPr id="4" name="Picture 4" descr="d:\Profile\fatorchi.m\Desktop\images14VD2XQU.jpg"/>
          <p:cNvPicPr>
            <a:picLocks noGrp="1" noChangeAspect="1" noChangeArrowheads="1"/>
          </p:cNvPicPr>
          <p:nvPr>
            <p:ph idx="1"/>
          </p:nvPr>
        </p:nvPicPr>
        <p:blipFill>
          <a:blip r:embed="rId2"/>
          <a:srcRect/>
          <a:stretch>
            <a:fillRect/>
          </a:stretch>
        </p:blipFill>
        <p:spPr>
          <a:xfrm>
            <a:off x="2071670" y="2786058"/>
            <a:ext cx="4714908" cy="3000396"/>
          </a:xfr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14356"/>
            <a:ext cx="8229600" cy="5000661"/>
          </a:xfrm>
        </p:spPr>
        <p:txBody>
          <a:bodyPr>
            <a:normAutofit/>
          </a:bodyPr>
          <a:lstStyle/>
          <a:p>
            <a:pPr algn="r" rtl="1">
              <a:lnSpc>
                <a:spcPct val="200000"/>
              </a:lnSpc>
              <a:buNone/>
            </a:pPr>
            <a:r>
              <a:rPr lang="fa-IR" sz="2800" b="1" dirty="0" smtClean="0">
                <a:latin typeface="Arial" charset="0"/>
                <a:cs typeface="B Yagut" pitchFamily="2" charset="-78"/>
              </a:rPr>
              <a:t>نحوه محاسبه شاخص:</a:t>
            </a:r>
          </a:p>
          <a:p>
            <a:pPr algn="r" rtl="1">
              <a:lnSpc>
                <a:spcPct val="150000"/>
              </a:lnSpc>
              <a:buNone/>
            </a:pPr>
            <a:r>
              <a:rPr lang="fa-IR" sz="2800" dirty="0" smtClean="0">
                <a:latin typeface="Arial" charset="0"/>
                <a:cs typeface="B Yagut" pitchFamily="2" charset="-78"/>
              </a:rPr>
              <a:t>صورت کسر: تعداد کودکان زیر 5سال که در طی مراقبت سه ماهه نقطه وزنی زیر 3- انحراف معیار داشته اند</a:t>
            </a:r>
          </a:p>
          <a:p>
            <a:pPr algn="r" rtl="1">
              <a:lnSpc>
                <a:spcPct val="150000"/>
              </a:lnSpc>
              <a:buNone/>
            </a:pPr>
            <a:r>
              <a:rPr lang="fa-IR" sz="2800" dirty="0" smtClean="0">
                <a:latin typeface="Arial" charset="0"/>
                <a:cs typeface="B Yagut" pitchFamily="2" charset="-78"/>
              </a:rPr>
              <a:t>مخرج کسر: تعداد  کل کودکان زیر 5سال که در طی همان فصل برای مراقبت و کنترل وزن خدمت گرفته اند</a:t>
            </a:r>
          </a:p>
          <a:p>
            <a:pPr algn="r" rtl="1">
              <a:lnSpc>
                <a:spcPct val="150000"/>
              </a:lnSpc>
              <a:buNone/>
            </a:pPr>
            <a:r>
              <a:rPr lang="fa-IR" sz="2800" dirty="0" smtClean="0">
                <a:latin typeface="Arial" charset="0"/>
                <a:cs typeface="B Yagut" pitchFamily="2" charset="-78"/>
              </a:rPr>
              <a:t> شاخص = صورت/ مخرج ضربدر 100</a:t>
            </a:r>
          </a:p>
          <a:p>
            <a:pPr>
              <a:lnSpc>
                <a:spcPct val="200000"/>
              </a:lnSpc>
              <a:buNone/>
            </a:pPr>
            <a:endParaRPr lang="en-US" sz="2800" dirty="0">
              <a:cs typeface="B Yagut" pitchFamily="2" charset="-78"/>
            </a:endParaRPr>
          </a:p>
        </p:txBody>
      </p:sp>
      <p:pic>
        <p:nvPicPr>
          <p:cNvPr id="3" name="244">
            <a:hlinkClick r:id="" action="ppaction://media"/>
          </p:cNvPr>
          <p:cNvPicPr>
            <a:picLocks noRot="1" noChangeAspect="1"/>
          </p:cNvPicPr>
          <p:nvPr>
            <a:wavAudioFile r:embed="rId1" name="244"/>
          </p:nvPr>
        </p:nvPicPr>
        <p:blipFill>
          <a:blip r:embed="rId3"/>
          <a:stretch>
            <a:fillRect/>
          </a:stretch>
        </p:blipFill>
        <p:spPr>
          <a:xfrm>
            <a:off x="1066800" y="5257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9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solidFill>
                  <a:schemeClr val="tx1"/>
                </a:solidFill>
                <a:latin typeface="Arial" charset="0"/>
                <a:cs typeface="B Yagut" pitchFamily="2" charset="-78"/>
              </a:rPr>
              <a:t>صورت کسر</a:t>
            </a:r>
            <a:endParaRPr lang="en-US" dirty="0">
              <a:cs typeface="B Yagut" pitchFamily="2" charset="-78"/>
            </a:endParaRPr>
          </a:p>
        </p:txBody>
      </p:sp>
      <p:pic>
        <p:nvPicPr>
          <p:cNvPr id="11266" name="Picture 2"/>
          <p:cNvPicPr>
            <a:picLocks noGrp="1" noChangeAspect="1" noChangeArrowheads="1"/>
          </p:cNvPicPr>
          <p:nvPr>
            <p:ph idx="1"/>
          </p:nvPr>
        </p:nvPicPr>
        <p:blipFill>
          <a:blip r:embed="rId2"/>
          <a:srcRect/>
          <a:stretch>
            <a:fillRect/>
          </a:stretch>
        </p:blipFill>
        <p:spPr bwMode="auto">
          <a:xfrm>
            <a:off x="596951" y="1481138"/>
            <a:ext cx="7950098" cy="4525962"/>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srcRect/>
          <a:stretch>
            <a:fillRect/>
          </a:stretch>
        </p:blipFill>
        <p:spPr bwMode="auto">
          <a:xfrm>
            <a:off x="1000100" y="714356"/>
            <a:ext cx="7215238" cy="5500726"/>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7224" y="685800"/>
            <a:ext cx="7829576" cy="5562600"/>
          </a:xfrm>
        </p:spPr>
        <p:txBody>
          <a:bodyPr>
            <a:noAutofit/>
          </a:bodyPr>
          <a:lstStyle/>
          <a:p>
            <a:pPr algn="ctr" rtl="1">
              <a:lnSpc>
                <a:spcPct val="150000"/>
              </a:lnSpc>
              <a:buNone/>
            </a:pPr>
            <a:r>
              <a:rPr lang="fa-IR" sz="4000" dirty="0" smtClean="0">
                <a:latin typeface="Arial" charset="0"/>
                <a:cs typeface="B Yagut" pitchFamily="2" charset="-78"/>
              </a:rPr>
              <a:t>مخرج کسر</a:t>
            </a:r>
          </a:p>
          <a:p>
            <a:pPr algn="just" rtl="1">
              <a:lnSpc>
                <a:spcPct val="150000"/>
              </a:lnSpc>
              <a:buNone/>
            </a:pPr>
            <a:r>
              <a:rPr lang="fa-IR" sz="2800" dirty="0" smtClean="0">
                <a:latin typeface="Arial" charset="0"/>
                <a:cs typeface="B Yagut" pitchFamily="2" charset="-78"/>
              </a:rPr>
              <a:t>   مجموعه کل اعداد مربوط به ارزیابی وزن کودکان زیر 5 سال (تعداد کل حالتهای معرفی شده در طبقه بندی مانند رشد نامعلوم،اختلال رشد ندارد،اختلال رشد دارد، سوء تغذیه شدید، نیاز به مشاهده نمودار رشد ...) نشان دهنده تعداد کل کودکان زیر 5سالی است که در طی همان فصل برای مراقبت مراجعه کرده اند .</a:t>
            </a:r>
            <a:endParaRPr lang="en-US" sz="2800" dirty="0" smtClean="0">
              <a:latin typeface="Arial" charset="0"/>
              <a:cs typeface="B Yagut" pitchFamily="2" charset="-78"/>
            </a:endParaRPr>
          </a:p>
          <a:p>
            <a:pPr algn="r" rtl="1">
              <a:lnSpc>
                <a:spcPct val="150000"/>
              </a:lnSpc>
              <a:buNone/>
            </a:pPr>
            <a:endParaRPr lang="en-US" sz="2800" dirty="0">
              <a:cs typeface="B Yagut" pitchFamily="2" charset="-78"/>
            </a:endParaRPr>
          </a:p>
        </p:txBody>
      </p:sp>
      <p:pic>
        <p:nvPicPr>
          <p:cNvPr id="6" name="Recorded Sound">
            <a:hlinkClick r:id="" action="ppaction://media"/>
          </p:cNvPr>
          <p:cNvPicPr>
            <a:picLocks noRot="1" noChangeAspect="1"/>
          </p:cNvPicPr>
          <p:nvPr>
            <a:wavAudioFile r:embed="rId1" name="Recorded Sound"/>
          </p:nvPr>
        </p:nvPicPr>
        <p:blipFill>
          <a:blip r:embed="rId3"/>
          <a:stretch>
            <a:fillRect/>
          </a:stretch>
        </p:blipFill>
        <p:spPr>
          <a:xfrm>
            <a:off x="1828800" y="5257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0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srcRect/>
          <a:stretch>
            <a:fillRect/>
          </a:stretch>
        </p:blipFill>
        <p:spPr bwMode="auto">
          <a:xfrm>
            <a:off x="928662" y="714356"/>
            <a:ext cx="7143800" cy="5500726"/>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71612"/>
            <a:ext cx="8229600" cy="4435679"/>
          </a:xfrm>
        </p:spPr>
        <p:txBody>
          <a:bodyPr>
            <a:normAutofit/>
          </a:bodyPr>
          <a:lstStyle/>
          <a:p>
            <a:pPr algn="r" rtl="1">
              <a:lnSpc>
                <a:spcPct val="150000"/>
              </a:lnSpc>
              <a:buNone/>
            </a:pPr>
            <a:r>
              <a:rPr lang="fa-IR" sz="2800" dirty="0" smtClean="0">
                <a:latin typeface="Arial" charset="0"/>
                <a:cs typeface="B Yagut" pitchFamily="2" charset="-78"/>
              </a:rPr>
              <a:t>این اعداد شاخص کل را در جمعیت تحت پوشش پایگاه و یا خانه بهداشت نشان میدهد .</a:t>
            </a:r>
          </a:p>
          <a:p>
            <a:pPr algn="r" rtl="1">
              <a:lnSpc>
                <a:spcPct val="150000"/>
              </a:lnSpc>
              <a:buNone/>
            </a:pPr>
            <a:r>
              <a:rPr lang="fa-IR" sz="2800" dirty="0" smtClean="0">
                <a:latin typeface="Arial" charset="0"/>
                <a:cs typeface="B Yagut" pitchFamily="2" charset="-78"/>
              </a:rPr>
              <a:t>هر مراقب سلامت با ثبت کد ملی خود در کادر  «کد ملی خدمت دهنده»  شاخص مربوط به جمعیت خود را میتواند استخراج کند .</a:t>
            </a:r>
            <a:endParaRPr lang="en-US" sz="2800" dirty="0" smtClean="0">
              <a:latin typeface="Arial" charset="0"/>
              <a:cs typeface="B Yagut" pitchFamily="2" charset="-78"/>
            </a:endParaRPr>
          </a:p>
          <a:p>
            <a:pPr>
              <a:lnSpc>
                <a:spcPct val="150000"/>
              </a:lnSpc>
            </a:pPr>
            <a:endParaRPr lang="en-US" sz="2800" dirty="0">
              <a:cs typeface="B Yagut" pitchFamily="2" charset="-78"/>
            </a:endParaRPr>
          </a:p>
        </p:txBody>
      </p:sp>
      <p:sp>
        <p:nvSpPr>
          <p:cNvPr id="3" name="Title 2"/>
          <p:cNvSpPr>
            <a:spLocks noGrp="1"/>
          </p:cNvSpPr>
          <p:nvPr>
            <p:ph type="title"/>
          </p:nvPr>
        </p:nvSpPr>
        <p:spPr/>
        <p:txBody>
          <a:bodyPr/>
          <a:lstStyle/>
          <a:p>
            <a:pPr algn="ctr"/>
            <a:r>
              <a:rPr lang="fa-IR" dirty="0" smtClean="0">
                <a:solidFill>
                  <a:schemeClr val="tx1"/>
                </a:solidFill>
                <a:latin typeface="Arial" charset="0"/>
                <a:cs typeface="B Yagut" pitchFamily="2" charset="-78"/>
              </a:rPr>
              <a:t>نکته مهم</a:t>
            </a:r>
            <a:endParaRPr lang="en-US" dirty="0">
              <a:solidFill>
                <a:schemeClr val="tx1"/>
              </a:solidFill>
              <a:cs typeface="B Yagut" pitchFamily="2" charset="-78"/>
            </a:endParaRPr>
          </a:p>
        </p:txBody>
      </p:sp>
      <p:pic>
        <p:nvPicPr>
          <p:cNvPr id="4" name="250">
            <a:hlinkClick r:id="" action="ppaction://media"/>
          </p:cNvPr>
          <p:cNvPicPr>
            <a:picLocks noRot="1" noChangeAspect="1"/>
          </p:cNvPicPr>
          <p:nvPr>
            <a:wavAudioFile r:embed="rId1" name="250"/>
          </p:nvPr>
        </p:nvPicPr>
        <p:blipFill>
          <a:blip r:embed="rId3"/>
          <a:stretch>
            <a:fillRect/>
          </a:stretch>
        </p:blipFill>
        <p:spPr>
          <a:xfrm>
            <a:off x="11430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1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fa-IR" sz="2800" dirty="0" smtClean="0">
                <a:solidFill>
                  <a:schemeClr val="tx1"/>
                </a:solidFill>
                <a:latin typeface="Arial" charset="0"/>
                <a:cs typeface="B Yagut" pitchFamily="2" charset="-78"/>
              </a:rPr>
              <a:t>شاخص درصد کودکان زیر 5سال بالای صدک 97  (وزن به سن) </a:t>
            </a:r>
            <a:br>
              <a:rPr lang="fa-IR" sz="2800" dirty="0" smtClean="0">
                <a:solidFill>
                  <a:schemeClr val="tx1"/>
                </a:solidFill>
                <a:latin typeface="Arial" charset="0"/>
                <a:cs typeface="B Yagut" pitchFamily="2" charset="-78"/>
              </a:rPr>
            </a:br>
            <a:r>
              <a:rPr lang="fa-IR" sz="2800" dirty="0" smtClean="0">
                <a:solidFill>
                  <a:schemeClr val="tx1"/>
                </a:solidFill>
                <a:latin typeface="Arial" charset="0"/>
                <a:cs typeface="B Yagut" pitchFamily="2" charset="-78"/>
              </a:rPr>
              <a:t>اضافه وزن</a:t>
            </a:r>
            <a:endParaRPr lang="en-US" sz="2800" dirty="0">
              <a:solidFill>
                <a:schemeClr val="tx1"/>
              </a:solidFill>
              <a:cs typeface="B Yagut" pitchFamily="2" charset="-78"/>
            </a:endParaRPr>
          </a:p>
        </p:txBody>
      </p:sp>
      <p:pic>
        <p:nvPicPr>
          <p:cNvPr id="4" name="Picture 2" descr="d:\Profile\fatorchi.m\Desktop\Baby_Overweight.jpg"/>
          <p:cNvPicPr>
            <a:picLocks noGrp="1" noChangeAspect="1" noChangeArrowheads="1"/>
          </p:cNvPicPr>
          <p:nvPr>
            <p:ph idx="1"/>
          </p:nvPr>
        </p:nvPicPr>
        <p:blipFill>
          <a:blip r:embed="rId3"/>
          <a:srcRect/>
          <a:stretch>
            <a:fillRect/>
          </a:stretch>
        </p:blipFill>
        <p:spPr>
          <a:xfrm>
            <a:off x="2214546" y="1857364"/>
            <a:ext cx="4429156" cy="3643338"/>
          </a:xfrm>
          <a:noFill/>
        </p:spPr>
      </p:pic>
      <p:pic>
        <p:nvPicPr>
          <p:cNvPr id="5" name="251">
            <a:hlinkClick r:id="" action="ppaction://media"/>
          </p:cNvPr>
          <p:cNvPicPr>
            <a:picLocks noRot="1" noChangeAspect="1"/>
          </p:cNvPicPr>
          <p:nvPr>
            <a:wavAudioFile r:embed="rId1" name="251"/>
          </p:nvPr>
        </p:nvPicPr>
        <p:blipFill>
          <a:blip r:embed="rId4"/>
          <a:stretch>
            <a:fillRect/>
          </a:stretch>
        </p:blipFill>
        <p:spPr>
          <a:xfrm>
            <a:off x="914400" y="5181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348" y="1928803"/>
            <a:ext cx="7786742" cy="3929090"/>
          </a:xfrm>
        </p:spPr>
        <p:txBody>
          <a:bodyPr>
            <a:noAutofit/>
          </a:bodyPr>
          <a:lstStyle/>
          <a:p>
            <a:pPr algn="r" rtl="1">
              <a:lnSpc>
                <a:spcPct val="150000"/>
              </a:lnSpc>
              <a:buNone/>
            </a:pPr>
            <a:r>
              <a:rPr lang="fa-IR" sz="2800" dirty="0" smtClean="0">
                <a:cs typeface="B Yagut" pitchFamily="2" charset="-78"/>
              </a:rPr>
              <a:t>انتظار می رود فراگیر پس از مطالعه این درس بتواند :</a:t>
            </a:r>
          </a:p>
          <a:p>
            <a:pPr algn="r" rtl="1">
              <a:lnSpc>
                <a:spcPct val="150000"/>
              </a:lnSpc>
              <a:buFont typeface="Wingdings" pitchFamily="2" charset="2"/>
              <a:buChar char="Ø"/>
            </a:pPr>
            <a:r>
              <a:rPr lang="fa-IR" sz="2800" dirty="0" smtClean="0">
                <a:cs typeface="B Yagut" pitchFamily="2" charset="-78"/>
              </a:rPr>
              <a:t>شاخص های سلامت کودکان را بیان کند </a:t>
            </a:r>
            <a:r>
              <a:rPr lang="en-US" sz="2800" dirty="0" smtClean="0">
                <a:cs typeface="B Yagut" pitchFamily="2" charset="-78"/>
              </a:rPr>
              <a:t>.</a:t>
            </a:r>
            <a:endParaRPr lang="fa-IR" sz="2800" dirty="0" smtClean="0">
              <a:cs typeface="B Yagut" pitchFamily="2" charset="-78"/>
            </a:endParaRPr>
          </a:p>
          <a:p>
            <a:pPr algn="r" rtl="1">
              <a:lnSpc>
                <a:spcPct val="150000"/>
              </a:lnSpc>
              <a:buFont typeface="Wingdings" pitchFamily="2" charset="2"/>
              <a:buChar char="Ø"/>
            </a:pPr>
            <a:r>
              <a:rPr lang="fa-IR" sz="2800" dirty="0" smtClean="0">
                <a:cs typeface="B Yagut" pitchFamily="2" charset="-78"/>
              </a:rPr>
              <a:t>نحوه محاسبه شاخص در رده های سنی مختلف کودک را شرح دهد </a:t>
            </a:r>
            <a:r>
              <a:rPr lang="en-US" sz="2800" dirty="0" smtClean="0">
                <a:cs typeface="B Yagut" pitchFamily="2" charset="-78"/>
              </a:rPr>
              <a:t>.</a:t>
            </a:r>
            <a:endParaRPr lang="fa-IR" sz="2800" dirty="0" smtClean="0">
              <a:cs typeface="B Yagut" pitchFamily="2" charset="-78"/>
            </a:endParaRPr>
          </a:p>
          <a:p>
            <a:pPr algn="r" rtl="1">
              <a:lnSpc>
                <a:spcPct val="150000"/>
              </a:lnSpc>
              <a:buFont typeface="Wingdings" pitchFamily="2" charset="2"/>
              <a:buChar char="Ø"/>
            </a:pPr>
            <a:r>
              <a:rPr lang="fa-IR" sz="2800" dirty="0" smtClean="0">
                <a:cs typeface="B Yagut" pitchFamily="2" charset="-78"/>
              </a:rPr>
              <a:t>مسیر استخراج شاخص ها از سامانه سیب را توضیح دهد </a:t>
            </a:r>
            <a:r>
              <a:rPr lang="en-US" sz="2800" dirty="0" smtClean="0">
                <a:cs typeface="B Yagut" pitchFamily="2" charset="-78"/>
              </a:rPr>
              <a:t>.</a:t>
            </a:r>
            <a:endParaRPr lang="fa-IR" sz="2800" dirty="0" smtClean="0">
              <a:cs typeface="B Yagut" pitchFamily="2" charset="-78"/>
            </a:endParaRPr>
          </a:p>
          <a:p>
            <a:pPr algn="r" rtl="1">
              <a:lnSpc>
                <a:spcPct val="150000"/>
              </a:lnSpc>
              <a:buNone/>
            </a:pPr>
            <a:r>
              <a:rPr lang="fa-IR" sz="2800" dirty="0" smtClean="0">
                <a:cs typeface="B Yagut" pitchFamily="2" charset="-78"/>
              </a:rPr>
              <a:t> </a:t>
            </a:r>
          </a:p>
          <a:p>
            <a:pPr algn="r" rtl="1">
              <a:lnSpc>
                <a:spcPct val="150000"/>
              </a:lnSpc>
              <a:buNone/>
            </a:pPr>
            <a:endParaRPr lang="fa-IR" sz="2800" dirty="0" smtClean="0">
              <a:cs typeface="B Yagut" pitchFamily="2" charset="-78"/>
            </a:endParaRPr>
          </a:p>
          <a:p>
            <a:pPr algn="r" rtl="1">
              <a:lnSpc>
                <a:spcPct val="150000"/>
              </a:lnSpc>
              <a:buNone/>
            </a:pPr>
            <a:endParaRPr lang="fa-IR" sz="2800" dirty="0" smtClean="0">
              <a:cs typeface="B Yagut" pitchFamily="2" charset="-78"/>
            </a:endParaRPr>
          </a:p>
        </p:txBody>
      </p:sp>
      <p:sp>
        <p:nvSpPr>
          <p:cNvPr id="3" name="Title 2"/>
          <p:cNvSpPr>
            <a:spLocks noGrp="1"/>
          </p:cNvSpPr>
          <p:nvPr>
            <p:ph type="title"/>
          </p:nvPr>
        </p:nvSpPr>
        <p:spPr/>
        <p:txBody>
          <a:bodyPr>
            <a:normAutofit/>
          </a:bodyPr>
          <a:lstStyle/>
          <a:p>
            <a:pPr algn="ctr" rtl="1"/>
            <a:r>
              <a:rPr lang="fa-IR" sz="4000" dirty="0" smtClean="0">
                <a:cs typeface="B Yagut"/>
              </a:rPr>
              <a:t>اهداف آموزشی </a:t>
            </a:r>
            <a:endParaRPr lang="en-US" sz="4000" dirty="0">
              <a:cs typeface="B Yagu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rtl="1"/>
            <a:r>
              <a:rPr lang="fa-IR" sz="2800" dirty="0" smtClean="0">
                <a:solidFill>
                  <a:schemeClr val="tx1"/>
                </a:solidFill>
                <a:latin typeface="Arial" charset="0"/>
                <a:cs typeface="B Yagut" pitchFamily="2" charset="-78"/>
              </a:rPr>
              <a:t>شاخص درصد کودکان  12ماهه که برایشان </a:t>
            </a:r>
            <a:r>
              <a:rPr lang="en-US" sz="2800" dirty="0" smtClean="0">
                <a:solidFill>
                  <a:schemeClr val="tx1"/>
                </a:solidFill>
                <a:latin typeface="Arial" charset="0"/>
                <a:cs typeface="B Yagut" pitchFamily="2" charset="-78"/>
              </a:rPr>
              <a:t>ASQ </a:t>
            </a:r>
            <a:r>
              <a:rPr lang="fa-IR" sz="2800" dirty="0" smtClean="0">
                <a:solidFill>
                  <a:schemeClr val="tx1"/>
                </a:solidFill>
                <a:latin typeface="Arial" charset="0"/>
                <a:cs typeface="B Yagut" pitchFamily="2" charset="-78"/>
              </a:rPr>
              <a:t>تکمیل شده است</a:t>
            </a:r>
            <a:endParaRPr lang="en-US" sz="2800" dirty="0">
              <a:solidFill>
                <a:schemeClr val="tx1"/>
              </a:solidFill>
              <a:cs typeface="B Yagut" pitchFamily="2" charset="-78"/>
            </a:endParaRPr>
          </a:p>
        </p:txBody>
      </p:sp>
      <p:pic>
        <p:nvPicPr>
          <p:cNvPr id="4" name="Picture 2" descr="d:\Profile\fatorchi.m\Desktop\untitled.png"/>
          <p:cNvPicPr>
            <a:picLocks noGrp="1" noChangeAspect="1" noChangeArrowheads="1"/>
          </p:cNvPicPr>
          <p:nvPr>
            <p:ph idx="1"/>
          </p:nvPr>
        </p:nvPicPr>
        <p:blipFill>
          <a:blip r:embed="rId2"/>
          <a:srcRect/>
          <a:stretch>
            <a:fillRect/>
          </a:stretch>
        </p:blipFill>
        <p:spPr>
          <a:xfrm>
            <a:off x="928662" y="1785926"/>
            <a:ext cx="6786609" cy="4214842"/>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14356"/>
            <a:ext cx="8115328" cy="5292935"/>
          </a:xfrm>
        </p:spPr>
        <p:txBody>
          <a:bodyPr>
            <a:noAutofit/>
          </a:bodyPr>
          <a:lstStyle/>
          <a:p>
            <a:pPr algn="r" rtl="1">
              <a:lnSpc>
                <a:spcPct val="150000"/>
              </a:lnSpc>
              <a:buNone/>
            </a:pPr>
            <a:r>
              <a:rPr lang="fa-IR" sz="2800" b="1" dirty="0" smtClean="0">
                <a:latin typeface="Arial" charset="0"/>
                <a:cs typeface="B Yagut" pitchFamily="2" charset="-78"/>
              </a:rPr>
              <a:t>نحوه محاسبه شاخص:</a:t>
            </a:r>
          </a:p>
          <a:p>
            <a:pPr algn="r" rtl="1">
              <a:lnSpc>
                <a:spcPct val="150000"/>
              </a:lnSpc>
              <a:buNone/>
            </a:pPr>
            <a:r>
              <a:rPr lang="fa-IR" sz="2800" dirty="0" smtClean="0">
                <a:latin typeface="Arial" charset="0"/>
                <a:cs typeface="B Yagut" pitchFamily="2" charset="-78"/>
              </a:rPr>
              <a:t>صورت کسر: تعداد کودکان 12 ماهه که پرسشنامه </a:t>
            </a:r>
            <a:r>
              <a:rPr lang="en-US" sz="2800" dirty="0" smtClean="0">
                <a:latin typeface="Arial" charset="0"/>
                <a:cs typeface="B Yagut" pitchFamily="2" charset="-78"/>
              </a:rPr>
              <a:t>ASQ</a:t>
            </a:r>
            <a:r>
              <a:rPr lang="fa-IR" sz="2800" dirty="0" smtClean="0">
                <a:latin typeface="Arial" charset="0"/>
                <a:cs typeface="B Yagut" pitchFamily="2" charset="-78"/>
              </a:rPr>
              <a:t> در طی فصل گذشته برایشان تکمیل شده است .</a:t>
            </a:r>
          </a:p>
          <a:p>
            <a:pPr algn="r" rtl="1">
              <a:lnSpc>
                <a:spcPct val="150000"/>
              </a:lnSpc>
              <a:buNone/>
            </a:pPr>
            <a:r>
              <a:rPr lang="fa-IR" sz="2800" dirty="0" smtClean="0">
                <a:latin typeface="Arial" charset="0"/>
                <a:cs typeface="B Yagut" pitchFamily="2" charset="-78"/>
              </a:rPr>
              <a:t>مخرج کسر: تعداد  کل کودکان 12 ماهه  که در طی همان فصل برای مراقبت و کنترل وزن خدمت گرفته اند</a:t>
            </a:r>
          </a:p>
          <a:p>
            <a:pPr algn="r" rtl="1">
              <a:lnSpc>
                <a:spcPct val="150000"/>
              </a:lnSpc>
              <a:buNone/>
            </a:pPr>
            <a:r>
              <a:rPr lang="fa-IR" sz="2800" dirty="0" smtClean="0">
                <a:latin typeface="Arial" charset="0"/>
                <a:cs typeface="B Yagut" pitchFamily="2" charset="-78"/>
              </a:rPr>
              <a:t> شاخص = صورت تقسیم بر مخرج ضربدر 100</a:t>
            </a:r>
          </a:p>
          <a:p>
            <a:pPr>
              <a:lnSpc>
                <a:spcPct val="150000"/>
              </a:lnSpc>
              <a:buNone/>
            </a:pPr>
            <a:endParaRPr lang="en-US" sz="2800" dirty="0">
              <a:cs typeface="B Yagut" pitchFamily="2" charset="-78"/>
            </a:endParaRPr>
          </a:p>
        </p:txBody>
      </p:sp>
      <p:pic>
        <p:nvPicPr>
          <p:cNvPr id="3" name="253">
            <a:hlinkClick r:id="" action="ppaction://media"/>
          </p:cNvPr>
          <p:cNvPicPr>
            <a:picLocks noRot="1" noChangeAspect="1"/>
          </p:cNvPicPr>
          <p:nvPr>
            <a:wavAudioFile r:embed="rId1" name="253"/>
          </p:nvPr>
        </p:nvPicPr>
        <p:blipFill>
          <a:blip r:embed="rId3"/>
          <a:stretch>
            <a:fillRect/>
          </a:stretch>
        </p:blipFill>
        <p:spPr>
          <a:xfrm>
            <a:off x="13716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8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latin typeface="Arial" charset="0"/>
                <a:cs typeface="B Yagut" pitchFamily="2" charset="-78"/>
              </a:rPr>
              <a:t>صورت کسر</a:t>
            </a:r>
            <a:endParaRPr lang="en-US" dirty="0">
              <a:cs typeface="B Yagut" pitchFamily="2" charset="-78"/>
            </a:endParaRPr>
          </a:p>
        </p:txBody>
      </p:sp>
      <p:pic>
        <p:nvPicPr>
          <p:cNvPr id="14338" name="Picture 2"/>
          <p:cNvPicPr>
            <a:picLocks noGrp="1" noChangeAspect="1" noChangeArrowheads="1"/>
          </p:cNvPicPr>
          <p:nvPr>
            <p:ph idx="1"/>
          </p:nvPr>
        </p:nvPicPr>
        <p:blipFill>
          <a:blip r:embed="rId2"/>
          <a:srcRect/>
          <a:stretch>
            <a:fillRect/>
          </a:stretch>
        </p:blipFill>
        <p:spPr bwMode="auto">
          <a:xfrm>
            <a:off x="642910" y="1285860"/>
            <a:ext cx="7572428" cy="5143536"/>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srcRect/>
          <a:stretch>
            <a:fillRect/>
          </a:stretch>
        </p:blipFill>
        <p:spPr bwMode="auto">
          <a:xfrm>
            <a:off x="785786" y="714356"/>
            <a:ext cx="7643865" cy="5500726"/>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348" y="1285860"/>
            <a:ext cx="7972452" cy="4721431"/>
          </a:xfrm>
        </p:spPr>
        <p:txBody>
          <a:bodyPr>
            <a:normAutofit/>
          </a:bodyPr>
          <a:lstStyle/>
          <a:p>
            <a:pPr algn="just" rtl="1">
              <a:lnSpc>
                <a:spcPct val="150000"/>
              </a:lnSpc>
              <a:buNone/>
              <a:defRPr/>
            </a:pPr>
            <a:r>
              <a:rPr lang="fa-IR" sz="2800" dirty="0" smtClean="0">
                <a:latin typeface="Arial" charset="0"/>
                <a:cs typeface="B Yagut" pitchFamily="2" charset="-78"/>
              </a:rPr>
              <a:t>   پس از ورود به صفحه گزارش مراقبتهای انجام شده، با تایپ «پرسشنامه </a:t>
            </a:r>
            <a:r>
              <a:rPr lang="en-US" sz="2800" dirty="0" smtClean="0">
                <a:latin typeface="Arial" charset="0"/>
                <a:cs typeface="B Yagut" pitchFamily="2" charset="-78"/>
              </a:rPr>
              <a:t>ASQ</a:t>
            </a:r>
            <a:r>
              <a:rPr lang="fa-IR" sz="2800" dirty="0" smtClean="0">
                <a:latin typeface="Arial" charset="0"/>
                <a:cs typeface="B Yagut" pitchFamily="2" charset="-78"/>
              </a:rPr>
              <a:t> در سنین دوازده ماهگی» و تکمیل تاریخ مراقبت در سه ماهه مورد نظر، سن هنگام ارائه خدمت را بین 11 تا13  ماهگی انتخاب کنید زیرا تعدادی از پرسشنامه ها بعد از سن 12 ماهگی تکمیل و وارد سامانه شده اند. </a:t>
            </a:r>
          </a:p>
          <a:p>
            <a:pPr algn="just" rtl="1">
              <a:lnSpc>
                <a:spcPct val="150000"/>
              </a:lnSpc>
              <a:buNone/>
              <a:defRPr/>
            </a:pPr>
            <a:r>
              <a:rPr lang="fa-IR" sz="2800" dirty="0" smtClean="0">
                <a:latin typeface="Arial" charset="0"/>
                <a:cs typeface="B Yagut" pitchFamily="2" charset="-78"/>
              </a:rPr>
              <a:t>   آنچه در کادر آبی مشخص است تعداد کودکانی است که این مراقب سلامت  برایشان فرم </a:t>
            </a:r>
            <a:r>
              <a:rPr lang="en-US" sz="2800" dirty="0" smtClean="0">
                <a:latin typeface="Arial" charset="0"/>
                <a:cs typeface="B Yagut" pitchFamily="2" charset="-78"/>
              </a:rPr>
              <a:t>ASQ</a:t>
            </a:r>
            <a:r>
              <a:rPr lang="fa-IR" sz="2800" dirty="0" smtClean="0">
                <a:latin typeface="Arial" charset="0"/>
                <a:cs typeface="B Yagut" pitchFamily="2" charset="-78"/>
              </a:rPr>
              <a:t> تکمیل نموده است .</a:t>
            </a:r>
            <a:endParaRPr lang="en-US" sz="2800" dirty="0" smtClean="0">
              <a:latin typeface="Arial" charset="0"/>
              <a:cs typeface="B Yagut" pitchFamily="2" charset="-78"/>
            </a:endParaRPr>
          </a:p>
          <a:p>
            <a:pPr algn="r" rtl="1">
              <a:lnSpc>
                <a:spcPct val="150000"/>
              </a:lnSpc>
            </a:pPr>
            <a:endParaRPr lang="en-US" sz="2800" dirty="0">
              <a:cs typeface="B Yagut" pitchFamily="2" charset="-78"/>
            </a:endParaRPr>
          </a:p>
        </p:txBody>
      </p:sp>
      <p:sp>
        <p:nvSpPr>
          <p:cNvPr id="3" name="Title 2"/>
          <p:cNvSpPr>
            <a:spLocks noGrp="1"/>
          </p:cNvSpPr>
          <p:nvPr>
            <p:ph type="title"/>
          </p:nvPr>
        </p:nvSpPr>
        <p:spPr>
          <a:xfrm>
            <a:off x="1071538" y="274638"/>
            <a:ext cx="7000924" cy="1143000"/>
          </a:xfrm>
        </p:spPr>
        <p:txBody>
          <a:bodyPr/>
          <a:lstStyle/>
          <a:p>
            <a:pPr algn="ctr" rtl="1"/>
            <a:r>
              <a:rPr lang="fa-IR" dirty="0" smtClean="0">
                <a:solidFill>
                  <a:schemeClr val="tx1"/>
                </a:solidFill>
                <a:latin typeface="Arial" charset="0"/>
                <a:cs typeface="B Yagut" pitchFamily="2" charset="-78"/>
              </a:rPr>
              <a:t>نکته مهم </a:t>
            </a:r>
            <a:endParaRPr lang="en-US" dirty="0">
              <a:solidFill>
                <a:schemeClr val="tx1"/>
              </a:solidFill>
              <a:cs typeface="B Yagut" pitchFamily="2" charset="-78"/>
            </a:endParaRPr>
          </a:p>
        </p:txBody>
      </p:sp>
      <p:pic>
        <p:nvPicPr>
          <p:cNvPr id="4" name="257">
            <a:hlinkClick r:id="" action="ppaction://media"/>
          </p:cNvPr>
          <p:cNvPicPr>
            <a:picLocks noRot="1" noChangeAspect="1"/>
          </p:cNvPicPr>
          <p:nvPr>
            <a:wavAudioFile r:embed="rId1" name="257"/>
          </p:nvPr>
        </p:nvPicPr>
        <p:blipFill>
          <a:blip r:embed="rId3"/>
          <a:stretch>
            <a:fillRect/>
          </a:stretch>
        </p:blipFill>
        <p:spPr>
          <a:xfrm>
            <a:off x="990600" y="5715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8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r" rtl="1">
              <a:lnSpc>
                <a:spcPct val="200000"/>
              </a:lnSpc>
              <a:buNone/>
            </a:pPr>
            <a:r>
              <a:rPr lang="fa-IR" sz="2800" dirty="0" smtClean="0">
                <a:latin typeface="Arial" charset="0"/>
                <a:cs typeface="B Yagut" pitchFamily="2" charset="-78"/>
              </a:rPr>
              <a:t>مخرج کسر تعداد کودکانی است که در آن سه ماهه برای مراقبت به شما مراجعه نموده اند .از آنجا که حداقل نوع خدمتی که در زمان مراجعه به کودک داده میشود کنترل وزن اوست بنابراین جهت تعداد کودکان 12 ماهه که در فصل گذشته  مراجعه کرده اند را از روی مراقبت ارزیابی وزن،می توان بدست آورد .</a:t>
            </a:r>
            <a:endParaRPr lang="en-US" sz="2800" dirty="0" smtClean="0">
              <a:latin typeface="Arial" charset="0"/>
              <a:cs typeface="B Yagut" pitchFamily="2" charset="-78"/>
            </a:endParaRPr>
          </a:p>
          <a:p>
            <a:pPr algn="r" rtl="1">
              <a:lnSpc>
                <a:spcPct val="200000"/>
              </a:lnSpc>
              <a:buNone/>
            </a:pPr>
            <a:endParaRPr lang="en-US" sz="2800" dirty="0">
              <a:cs typeface="B Yagut" pitchFamily="2" charset="-78"/>
            </a:endParaRPr>
          </a:p>
        </p:txBody>
      </p:sp>
      <p:sp>
        <p:nvSpPr>
          <p:cNvPr id="3" name="Title 2"/>
          <p:cNvSpPr>
            <a:spLocks noGrp="1"/>
          </p:cNvSpPr>
          <p:nvPr>
            <p:ph type="title"/>
          </p:nvPr>
        </p:nvSpPr>
        <p:spPr/>
        <p:txBody>
          <a:bodyPr>
            <a:normAutofit/>
          </a:bodyPr>
          <a:lstStyle/>
          <a:p>
            <a:pPr algn="ctr" rtl="1"/>
            <a:r>
              <a:rPr lang="fa-IR" sz="4000" dirty="0" smtClean="0">
                <a:solidFill>
                  <a:schemeClr val="tx1"/>
                </a:solidFill>
                <a:latin typeface="Arial" charset="0"/>
                <a:cs typeface="B Yagut" pitchFamily="2" charset="-78"/>
              </a:rPr>
              <a:t>مخرج کسر </a:t>
            </a:r>
            <a:endParaRPr lang="en-US" sz="4000" dirty="0">
              <a:cs typeface="B Yagut" pitchFamily="2" charset="-78"/>
            </a:endParaRPr>
          </a:p>
        </p:txBody>
      </p:sp>
      <p:pic>
        <p:nvPicPr>
          <p:cNvPr id="4" name="258">
            <a:hlinkClick r:id="" action="ppaction://media"/>
          </p:cNvPr>
          <p:cNvPicPr>
            <a:picLocks noRot="1" noChangeAspect="1"/>
          </p:cNvPicPr>
          <p:nvPr>
            <a:wavAudioFile r:embed="rId1" name="258"/>
          </p:nvPr>
        </p:nvPicPr>
        <p:blipFill>
          <a:blip r:embed="rId3"/>
          <a:stretch>
            <a:fillRect/>
          </a:stretch>
        </p:blipFill>
        <p:spPr>
          <a:xfrm>
            <a:off x="838200" y="5562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9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rcRect/>
          <a:stretch>
            <a:fillRect/>
          </a:stretch>
        </p:blipFill>
        <p:spPr bwMode="auto">
          <a:xfrm>
            <a:off x="857224" y="642918"/>
            <a:ext cx="7500990" cy="5572164"/>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28670"/>
            <a:ext cx="8229600" cy="5078621"/>
          </a:xfrm>
        </p:spPr>
        <p:txBody>
          <a:bodyPr>
            <a:noAutofit/>
          </a:bodyPr>
          <a:lstStyle/>
          <a:p>
            <a:pPr algn="r" rtl="1">
              <a:lnSpc>
                <a:spcPct val="150000"/>
              </a:lnSpc>
              <a:buNone/>
              <a:defRPr/>
            </a:pPr>
            <a:r>
              <a:rPr lang="fa-IR" sz="2800" dirty="0" smtClean="0">
                <a:cs typeface="B Yagut" pitchFamily="2" charset="-78"/>
              </a:rPr>
              <a:t>تعداد کودکان 12 ماهه که در فصل مورد نظر برای کنترل وزن آمده اند در کادر آبی مشخص شده است .</a:t>
            </a:r>
          </a:p>
          <a:p>
            <a:pPr algn="r" rtl="1">
              <a:lnSpc>
                <a:spcPct val="150000"/>
              </a:lnSpc>
              <a:buNone/>
              <a:defRPr/>
            </a:pPr>
            <a:r>
              <a:rPr lang="fa-IR" sz="2800" dirty="0" smtClean="0">
                <a:cs typeface="B Yagut" pitchFamily="2" charset="-78"/>
              </a:rPr>
              <a:t>این مراقب سلامت در سه ماهه دوم سال، 17 کودک 12 ماهه را مراقبت وزنی نموده است، اما برای 9 کودک پرسشنامه </a:t>
            </a:r>
            <a:r>
              <a:rPr lang="en-US" sz="2800" dirty="0" smtClean="0">
                <a:cs typeface="B Yagut" pitchFamily="2" charset="-78"/>
              </a:rPr>
              <a:t>ASQ </a:t>
            </a:r>
            <a:r>
              <a:rPr lang="fa-IR" sz="2800" dirty="0" smtClean="0">
                <a:cs typeface="B Yagut" pitchFamily="2" charset="-78"/>
              </a:rPr>
              <a:t> تکمیل نموده است .</a:t>
            </a:r>
          </a:p>
          <a:p>
            <a:pPr algn="r" rtl="1">
              <a:lnSpc>
                <a:spcPct val="150000"/>
              </a:lnSpc>
              <a:buNone/>
              <a:defRPr/>
            </a:pPr>
            <a:r>
              <a:rPr lang="fa-IR" sz="2800" dirty="0" smtClean="0">
                <a:cs typeface="B Yagut" pitchFamily="2" charset="-78"/>
              </a:rPr>
              <a:t>شاخص عملکردی او در این سه ماهه :</a:t>
            </a:r>
          </a:p>
          <a:p>
            <a:pPr marL="0" indent="0" algn="r" rtl="1">
              <a:lnSpc>
                <a:spcPct val="150000"/>
              </a:lnSpc>
              <a:buNone/>
              <a:defRPr/>
            </a:pPr>
            <a:r>
              <a:rPr lang="fa-IR" sz="2800" dirty="0" smtClean="0">
                <a:cs typeface="B Yagut" pitchFamily="2" charset="-78"/>
              </a:rPr>
              <a:t>9 تقسیم بر 17 ضربدر 100 = 52.9%</a:t>
            </a:r>
            <a:endParaRPr lang="en-US" sz="2800" dirty="0">
              <a:cs typeface="B Yagut" pitchFamily="2" charset="-78"/>
            </a:endParaRPr>
          </a:p>
        </p:txBody>
      </p:sp>
      <p:pic>
        <p:nvPicPr>
          <p:cNvPr id="3" name="260">
            <a:hlinkClick r:id="" action="ppaction://media"/>
          </p:cNvPr>
          <p:cNvPicPr>
            <a:picLocks noRot="1" noChangeAspect="1"/>
          </p:cNvPicPr>
          <p:nvPr>
            <a:wavAudioFile r:embed="rId1" name="260"/>
          </p:nvPr>
        </p:nvPicPr>
        <p:blipFill>
          <a:blip r:embed="rId3"/>
          <a:stretch>
            <a:fillRect/>
          </a:stretch>
        </p:blipFill>
        <p:spPr>
          <a:xfrm>
            <a:off x="1371600" y="50292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40"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8596" y="1500174"/>
            <a:ext cx="8229600" cy="4525963"/>
          </a:xfrm>
        </p:spPr>
        <p:txBody>
          <a:bodyPr>
            <a:normAutofit/>
          </a:bodyPr>
          <a:lstStyle/>
          <a:p>
            <a:pPr marL="0" indent="0" algn="r" rtl="1">
              <a:buNone/>
              <a:defRPr/>
            </a:pPr>
            <a:r>
              <a:rPr lang="fa-IR" sz="2800" b="1" dirty="0" smtClean="0">
                <a:cs typeface="B Yagut" pitchFamily="2" charset="-78"/>
              </a:rPr>
              <a:t> </a:t>
            </a:r>
            <a:r>
              <a:rPr lang="fa-IR" sz="2800" dirty="0" smtClean="0">
                <a:cs typeface="B Yagut" pitchFamily="2" charset="-78"/>
              </a:rPr>
              <a:t>شاخص های مربوط به تغذیه با شیر مادر که در پانل تعریف            شده است عبارتند از :</a:t>
            </a:r>
          </a:p>
          <a:p>
            <a:pPr algn="r" rtl="1">
              <a:lnSpc>
                <a:spcPct val="150000"/>
              </a:lnSpc>
              <a:buFont typeface="Wingdings" pitchFamily="2" charset="2"/>
              <a:buChar char="Ø"/>
              <a:defRPr/>
            </a:pPr>
            <a:r>
              <a:rPr lang="fa-IR" sz="2800" dirty="0" smtClean="0">
                <a:cs typeface="B Yagut" pitchFamily="2" charset="-78"/>
              </a:rPr>
              <a:t>درصد تغذیه انحصاری با شیر مادر در6ماه اول عمر</a:t>
            </a:r>
          </a:p>
          <a:p>
            <a:pPr algn="r" rtl="1">
              <a:lnSpc>
                <a:spcPct val="150000"/>
              </a:lnSpc>
              <a:buFont typeface="Wingdings" pitchFamily="2" charset="2"/>
              <a:buChar char="Ø"/>
              <a:defRPr/>
            </a:pPr>
            <a:r>
              <a:rPr lang="fa-IR" sz="2800" dirty="0" smtClean="0">
                <a:cs typeface="B Yagut" pitchFamily="2" charset="-78"/>
              </a:rPr>
              <a:t>درصد تداوم تغذیه با شیر مادرتا 24ماهگی</a:t>
            </a:r>
          </a:p>
          <a:p>
            <a:pPr algn="r" rtl="1">
              <a:lnSpc>
                <a:spcPct val="150000"/>
              </a:lnSpc>
              <a:buFont typeface="Wingdings" pitchFamily="2" charset="2"/>
              <a:buChar char="Ø"/>
              <a:defRPr/>
            </a:pPr>
            <a:r>
              <a:rPr lang="fa-IR" sz="2800" dirty="0" smtClean="0">
                <a:cs typeface="B Yagut" pitchFamily="2" charset="-78"/>
              </a:rPr>
              <a:t>درصد شروع تغذیه تکمیلی بعد از 180روزگی (بعد از پایان 6ماهگی)</a:t>
            </a:r>
          </a:p>
          <a:p>
            <a:pPr>
              <a:lnSpc>
                <a:spcPct val="200000"/>
              </a:lnSpc>
              <a:buNone/>
            </a:pPr>
            <a:endParaRPr lang="en-US" sz="2800" dirty="0">
              <a:cs typeface="B Yagut" pitchFamily="2" charset="-78"/>
            </a:endParaRPr>
          </a:p>
        </p:txBody>
      </p:sp>
      <p:sp>
        <p:nvSpPr>
          <p:cNvPr id="3" name="Title 2"/>
          <p:cNvSpPr>
            <a:spLocks noGrp="1"/>
          </p:cNvSpPr>
          <p:nvPr>
            <p:ph type="title"/>
          </p:nvPr>
        </p:nvSpPr>
        <p:spPr/>
        <p:txBody>
          <a:bodyPr>
            <a:normAutofit/>
          </a:bodyPr>
          <a:lstStyle/>
          <a:p>
            <a:pPr algn="ctr" rtl="1"/>
            <a:r>
              <a:rPr lang="fa-IR" sz="4000" dirty="0" smtClean="0">
                <a:solidFill>
                  <a:schemeClr val="tx1"/>
                </a:solidFill>
                <a:latin typeface="Arial" charset="0"/>
                <a:cs typeface="B Yagut" pitchFamily="2" charset="-78"/>
              </a:rPr>
              <a:t>شاخص های تغذیه با شیر مادر</a:t>
            </a:r>
            <a:endParaRPr lang="en-US" sz="4000" dirty="0">
              <a:solidFill>
                <a:schemeClr val="tx1"/>
              </a:solidFill>
              <a:cs typeface="B Yagut" pitchFamily="2" charset="-78"/>
            </a:endParaRPr>
          </a:p>
        </p:txBody>
      </p:sp>
      <p:pic>
        <p:nvPicPr>
          <p:cNvPr id="4" name="261">
            <a:hlinkClick r:id="" action="ppaction://media"/>
          </p:cNvPr>
          <p:cNvPicPr>
            <a:picLocks noRot="1" noChangeAspect="1"/>
          </p:cNvPicPr>
          <p:nvPr>
            <a:wavAudioFile r:embed="rId1" name="261"/>
          </p:nvPr>
        </p:nvPicPr>
        <p:blipFill>
          <a:blip r:embed="rId3"/>
          <a:stretch>
            <a:fillRect/>
          </a:stretch>
        </p:blipFill>
        <p:spPr>
          <a:xfrm>
            <a:off x="1219200" y="5105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8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57298"/>
            <a:ext cx="8229600" cy="5000660"/>
          </a:xfrm>
        </p:spPr>
        <p:txBody>
          <a:bodyPr>
            <a:normAutofit/>
          </a:bodyPr>
          <a:lstStyle/>
          <a:p>
            <a:pPr algn="just" rtl="1">
              <a:buNone/>
              <a:defRPr/>
            </a:pPr>
            <a:r>
              <a:rPr lang="fa-IR" sz="2800" b="1" dirty="0" smtClean="0">
                <a:cs typeface="B Yagut" pitchFamily="2" charset="-78"/>
              </a:rPr>
              <a:t>درصد تغذیه انحصاری با شیر مادر در6ماه اول عمر</a:t>
            </a:r>
          </a:p>
          <a:p>
            <a:pPr marL="0" indent="0" algn="just" rtl="1">
              <a:buFont typeface="Arial" charset="0"/>
              <a:buNone/>
              <a:defRPr/>
            </a:pPr>
            <a:r>
              <a:rPr lang="fa-IR" sz="2800" dirty="0" smtClean="0">
                <a:cs typeface="B Yagut" pitchFamily="2" charset="-78"/>
              </a:rPr>
              <a:t>صورت کسر :  تعداد کودکان 6 ماهه ای که در طی دوره زمانی مورد نظر مراقبت شده اند و در ارزیابی فقط با شیر مادر تغذیه شده اند و در شش ماه گذشته هیچ چیز غیر از شیر مادر دریافت نکرده اند .</a:t>
            </a:r>
          </a:p>
          <a:p>
            <a:pPr marL="0" indent="0" algn="just" rtl="1">
              <a:buFont typeface="Arial" charset="0"/>
              <a:buNone/>
              <a:defRPr/>
            </a:pPr>
            <a:r>
              <a:rPr lang="fa-IR" sz="2800" dirty="0" smtClean="0">
                <a:cs typeface="B Yagut" pitchFamily="2" charset="-78"/>
              </a:rPr>
              <a:t>مخرج کسر :تعداد کودکانی که در همان دوره زمانی برای مراقبت 6 ماهگی مراجعه کرده اند .</a:t>
            </a:r>
          </a:p>
          <a:p>
            <a:pPr marL="0" indent="0" algn="just" rtl="1">
              <a:buFont typeface="Arial" charset="0"/>
              <a:buNone/>
              <a:defRPr/>
            </a:pPr>
            <a:r>
              <a:rPr lang="fa-IR" sz="2800" dirty="0" smtClean="0">
                <a:cs typeface="B Yagut" pitchFamily="2" charset="-78"/>
              </a:rPr>
              <a:t>شاخص  = صورت تقسیم بر مخرج ضربدر 100</a:t>
            </a:r>
            <a:endParaRPr lang="en-US" sz="2800" dirty="0" smtClean="0">
              <a:cs typeface="B Yagut" pitchFamily="2" charset="-78"/>
            </a:endParaRPr>
          </a:p>
          <a:p>
            <a:endParaRPr lang="en-US" sz="2800" dirty="0">
              <a:cs typeface="B Yagut" pitchFamily="2" charset="-78"/>
            </a:endParaRPr>
          </a:p>
        </p:txBody>
      </p:sp>
      <p:sp>
        <p:nvSpPr>
          <p:cNvPr id="3" name="Title 2"/>
          <p:cNvSpPr>
            <a:spLocks noGrp="1"/>
          </p:cNvSpPr>
          <p:nvPr>
            <p:ph type="title"/>
          </p:nvPr>
        </p:nvSpPr>
        <p:spPr/>
        <p:txBody>
          <a:bodyPr>
            <a:normAutofit/>
          </a:bodyPr>
          <a:lstStyle/>
          <a:p>
            <a:pPr algn="ctr"/>
            <a:r>
              <a:rPr lang="fa-IR" sz="4000" dirty="0" smtClean="0">
                <a:solidFill>
                  <a:schemeClr val="tx1"/>
                </a:solidFill>
                <a:latin typeface="Arial" charset="0"/>
                <a:cs typeface="B Yagut" pitchFamily="2" charset="-78"/>
              </a:rPr>
              <a:t>محاسبه شاخص ها:</a:t>
            </a:r>
            <a:endParaRPr lang="en-US" sz="4000" dirty="0">
              <a:solidFill>
                <a:schemeClr val="tx1"/>
              </a:solidFill>
              <a:cs typeface="B Yagut" pitchFamily="2" charset="-78"/>
            </a:endParaRPr>
          </a:p>
        </p:txBody>
      </p:sp>
      <p:pic>
        <p:nvPicPr>
          <p:cNvPr id="4" name="262">
            <a:hlinkClick r:id="" action="ppaction://media"/>
          </p:cNvPr>
          <p:cNvPicPr>
            <a:picLocks noRot="1" noChangeAspect="1"/>
          </p:cNvPicPr>
          <p:nvPr>
            <a:wavAudioFile r:embed="rId1" name="262"/>
          </p:nvPr>
        </p:nvPicPr>
        <p:blipFill>
          <a:blip r:embed="rId3"/>
          <a:stretch>
            <a:fillRect/>
          </a:stretch>
        </p:blipFill>
        <p:spPr>
          <a:xfrm>
            <a:off x="1600200" y="4876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71612"/>
            <a:ext cx="8229600" cy="4714907"/>
          </a:xfrm>
        </p:spPr>
        <p:txBody>
          <a:bodyPr>
            <a:normAutofit/>
          </a:bodyPr>
          <a:lstStyle/>
          <a:p>
            <a:pPr algn="r" rtl="1">
              <a:buFont typeface="Wingdings" pitchFamily="2" charset="2"/>
              <a:buChar char="Ø"/>
            </a:pPr>
            <a:r>
              <a:rPr lang="fa-IR" sz="2400" dirty="0" smtClean="0">
                <a:latin typeface="Arial" charset="0"/>
                <a:cs typeface="B Yagut" pitchFamily="2" charset="-78"/>
              </a:rPr>
              <a:t>تعریف شاخص های تعیین شده</a:t>
            </a:r>
          </a:p>
          <a:p>
            <a:pPr algn="r" rtl="1">
              <a:buFont typeface="Wingdings" pitchFamily="2" charset="2"/>
              <a:buChar char="Ø"/>
            </a:pPr>
            <a:r>
              <a:rPr lang="fa-IR" sz="2400" dirty="0" smtClean="0">
                <a:latin typeface="Arial" charset="0"/>
                <a:cs typeface="B Yagut" pitchFamily="2" charset="-78"/>
              </a:rPr>
              <a:t>مسیر استخراج شاخص ها در سامانه  </a:t>
            </a:r>
          </a:p>
          <a:p>
            <a:pPr algn="r" rtl="1">
              <a:buFont typeface="Wingdings" pitchFamily="2" charset="2"/>
              <a:buChar char="Ø"/>
            </a:pPr>
            <a:r>
              <a:rPr lang="fa-IR" sz="2400" dirty="0" smtClean="0">
                <a:latin typeface="Arial" charset="0"/>
                <a:cs typeface="B Yagut" pitchFamily="2" charset="-78"/>
              </a:rPr>
              <a:t> شاخص درصد مراقبت 3تا5 روزگی</a:t>
            </a:r>
          </a:p>
          <a:p>
            <a:pPr algn="r" rtl="1">
              <a:buFont typeface="Wingdings" pitchFamily="2" charset="2"/>
              <a:buChar char="Ø"/>
            </a:pPr>
            <a:r>
              <a:rPr lang="fa-IR" sz="2400" dirty="0" smtClean="0">
                <a:latin typeface="Arial" charset="0"/>
                <a:cs typeface="B Yagut" pitchFamily="2" charset="-78"/>
              </a:rPr>
              <a:t>شاخص درصد مراقبت   14 تا  15  روزگی</a:t>
            </a:r>
          </a:p>
          <a:p>
            <a:pPr algn="r" rtl="1">
              <a:buFont typeface="Wingdings" pitchFamily="2" charset="2"/>
              <a:buChar char="Ø"/>
            </a:pPr>
            <a:r>
              <a:rPr lang="fa-IR" sz="2400" dirty="0" smtClean="0">
                <a:latin typeface="Arial" charset="0"/>
                <a:cs typeface="B Yagut" pitchFamily="2" charset="-78"/>
              </a:rPr>
              <a:t>شاخص درصد کودکان زیر 5سال زیر -3انحراف معیار (وزن به سن)       کم وزنی شدید </a:t>
            </a:r>
          </a:p>
          <a:p>
            <a:pPr algn="r" rtl="1">
              <a:buFont typeface="Wingdings" pitchFamily="2" charset="2"/>
              <a:buChar char="Ø"/>
            </a:pPr>
            <a:r>
              <a:rPr lang="fa-IR" sz="2400" dirty="0" smtClean="0">
                <a:latin typeface="Arial" charset="0"/>
                <a:cs typeface="B Yagut" pitchFamily="2" charset="-78"/>
              </a:rPr>
              <a:t>شاخص درصد کودکان زیر 5سال بالای صدک 97  (وزن به سن) اضافه وزن شاخص درصد کودکان  12ماهه که برایشان </a:t>
            </a:r>
            <a:r>
              <a:rPr lang="en-US" sz="2400" dirty="0" smtClean="0">
                <a:latin typeface="Arial" charset="0"/>
                <a:cs typeface="B Yagut" pitchFamily="2" charset="-78"/>
              </a:rPr>
              <a:t>ASQ </a:t>
            </a:r>
            <a:r>
              <a:rPr lang="fa-IR" sz="2400" dirty="0" smtClean="0">
                <a:latin typeface="Arial" charset="0"/>
                <a:cs typeface="B Yagut" pitchFamily="2" charset="-78"/>
              </a:rPr>
              <a:t> تکمیل شده است</a:t>
            </a:r>
          </a:p>
          <a:p>
            <a:pPr algn="r" rtl="1">
              <a:buFont typeface="Wingdings" pitchFamily="2" charset="2"/>
              <a:buChar char="Ø"/>
            </a:pPr>
            <a:r>
              <a:rPr lang="fa-IR" sz="2400" dirty="0" smtClean="0">
                <a:latin typeface="Arial" charset="0"/>
                <a:cs typeface="B Yagut" pitchFamily="2" charset="-78"/>
              </a:rPr>
              <a:t>شاخص های تغذیه با شیر مادر</a:t>
            </a:r>
          </a:p>
          <a:p>
            <a:pPr algn="r" rtl="1">
              <a:buNone/>
            </a:pPr>
            <a:r>
              <a:rPr lang="fa-IR" sz="2400" dirty="0" smtClean="0">
                <a:latin typeface="Arial" charset="0"/>
                <a:cs typeface="B Yagut" pitchFamily="2" charset="-78"/>
              </a:rPr>
              <a:t/>
            </a:r>
            <a:br>
              <a:rPr lang="fa-IR" sz="2400" dirty="0" smtClean="0">
                <a:latin typeface="Arial" charset="0"/>
                <a:cs typeface="B Yagut" pitchFamily="2" charset="-78"/>
              </a:rPr>
            </a:br>
            <a:endParaRPr lang="en-US" sz="2400" dirty="0">
              <a:cs typeface="B Yagut" pitchFamily="2" charset="-78"/>
            </a:endParaRPr>
          </a:p>
        </p:txBody>
      </p:sp>
      <p:sp>
        <p:nvSpPr>
          <p:cNvPr id="3" name="Title 2"/>
          <p:cNvSpPr>
            <a:spLocks noGrp="1"/>
          </p:cNvSpPr>
          <p:nvPr>
            <p:ph type="title"/>
          </p:nvPr>
        </p:nvSpPr>
        <p:spPr/>
        <p:txBody>
          <a:bodyPr/>
          <a:lstStyle/>
          <a:p>
            <a:pPr algn="ctr"/>
            <a:r>
              <a:rPr lang="fa-IR" dirty="0" smtClean="0">
                <a:cs typeface="B Yagut"/>
              </a:rPr>
              <a:t>فهرست عناوین </a:t>
            </a:r>
            <a:endParaRPr lang="en-US" dirty="0">
              <a:cs typeface="B Yagu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71612"/>
            <a:ext cx="8229600" cy="4857784"/>
          </a:xfrm>
        </p:spPr>
        <p:txBody>
          <a:bodyPr>
            <a:normAutofit/>
          </a:bodyPr>
          <a:lstStyle/>
          <a:p>
            <a:pPr algn="r" rtl="1">
              <a:buNone/>
              <a:defRPr/>
            </a:pPr>
            <a:r>
              <a:rPr lang="fa-IR" sz="2800" b="1" dirty="0" smtClean="0">
                <a:cs typeface="B Yagut" pitchFamily="2" charset="-78"/>
              </a:rPr>
              <a:t>درصد تداوم تغذیه با شیر مادرتا 24ماهگی</a:t>
            </a:r>
          </a:p>
          <a:p>
            <a:pPr marL="0" indent="0" algn="r" rtl="1">
              <a:buNone/>
              <a:defRPr/>
            </a:pPr>
            <a:r>
              <a:rPr lang="fa-IR" sz="2800" dirty="0" smtClean="0">
                <a:cs typeface="B Yagut" pitchFamily="2" charset="-78"/>
              </a:rPr>
              <a:t>صورت کسر :تعداد کودکانی که درطی دوره زمانی مورد نظر(مثلا سه ماهه) برای مراقبت 24 ماهگی آمده اند و در ارزیابی وضعیت تغذیه هنوز شیر مادر میخورند .</a:t>
            </a:r>
          </a:p>
          <a:p>
            <a:pPr marL="0" indent="0" algn="r" rtl="1">
              <a:buNone/>
              <a:defRPr/>
            </a:pPr>
            <a:r>
              <a:rPr lang="fa-IR" sz="2800" dirty="0" smtClean="0">
                <a:cs typeface="B Yagut" pitchFamily="2" charset="-78"/>
              </a:rPr>
              <a:t>مخرج کسر: تعداد کل کودکانی که در همان دوره زمانی (مثلا فصلی) برای مراقبت 24 ماهگی آمده اند .</a:t>
            </a:r>
          </a:p>
          <a:p>
            <a:pPr marL="0" indent="0" algn="r" rtl="1">
              <a:buNone/>
              <a:defRPr/>
            </a:pPr>
            <a:r>
              <a:rPr lang="fa-IR" sz="2800" dirty="0" smtClean="0">
                <a:cs typeface="B Yagut" pitchFamily="2" charset="-78"/>
              </a:rPr>
              <a:t>شاخص = صورت تقسیم بر مخرج ضربدر 100</a:t>
            </a:r>
          </a:p>
          <a:p>
            <a:pPr>
              <a:buNone/>
            </a:pPr>
            <a:endParaRPr lang="en-US" sz="2800" dirty="0">
              <a:cs typeface="B Yagut" pitchFamily="2" charset="-78"/>
            </a:endParaRPr>
          </a:p>
        </p:txBody>
      </p:sp>
      <p:sp>
        <p:nvSpPr>
          <p:cNvPr id="3" name="Title 2"/>
          <p:cNvSpPr>
            <a:spLocks noGrp="1"/>
          </p:cNvSpPr>
          <p:nvPr>
            <p:ph type="title"/>
          </p:nvPr>
        </p:nvSpPr>
        <p:spPr/>
        <p:txBody>
          <a:bodyPr>
            <a:normAutofit/>
          </a:bodyPr>
          <a:lstStyle/>
          <a:p>
            <a:pPr algn="ctr"/>
            <a:r>
              <a:rPr lang="fa-IR" sz="4000" dirty="0" smtClean="0">
                <a:solidFill>
                  <a:schemeClr val="tx1"/>
                </a:solidFill>
                <a:latin typeface="Arial" charset="0"/>
                <a:cs typeface="B Yagut" pitchFamily="2" charset="-78"/>
              </a:rPr>
              <a:t>محاسبه شاخص ها:</a:t>
            </a:r>
            <a:endParaRPr lang="en-US" sz="4000" dirty="0">
              <a:solidFill>
                <a:schemeClr val="tx1"/>
              </a:solidFill>
              <a:cs typeface="B Yagut" pitchFamily="2" charset="-78"/>
            </a:endParaRPr>
          </a:p>
        </p:txBody>
      </p:sp>
      <p:pic>
        <p:nvPicPr>
          <p:cNvPr id="4" name="263">
            <a:hlinkClick r:id="" action="ppaction://media"/>
          </p:cNvPr>
          <p:cNvPicPr>
            <a:picLocks noRot="1" noChangeAspect="1"/>
          </p:cNvPicPr>
          <p:nvPr>
            <a:wavAudioFile r:embed="rId1" name="263"/>
          </p:nvPr>
        </p:nvPicPr>
        <p:blipFill>
          <a:blip r:embed="rId3"/>
          <a:stretch>
            <a:fillRect/>
          </a:stretch>
        </p:blipFill>
        <p:spPr>
          <a:xfrm>
            <a:off x="1371600" y="5334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762520"/>
          </a:xfrm>
        </p:spPr>
        <p:txBody>
          <a:bodyPr>
            <a:normAutofit/>
          </a:bodyPr>
          <a:lstStyle/>
          <a:p>
            <a:pPr marL="0" indent="0" algn="r" rtl="1">
              <a:buFont typeface="Arial" charset="0"/>
              <a:buNone/>
              <a:defRPr/>
            </a:pPr>
            <a:r>
              <a:rPr lang="fa-IR" sz="2800" b="1" dirty="0" smtClean="0">
                <a:cs typeface="B Yagut" pitchFamily="2" charset="-78"/>
              </a:rPr>
              <a:t>درصد شروع تغذیه تکمیلی بعد از 180روزگی (بعد از پایان 6ماهگی)</a:t>
            </a:r>
          </a:p>
          <a:p>
            <a:pPr marL="0" indent="0" algn="r" rtl="1">
              <a:buFont typeface="Arial" charset="0"/>
              <a:buNone/>
              <a:defRPr/>
            </a:pPr>
            <a:r>
              <a:rPr lang="fa-IR" sz="2800" dirty="0" smtClean="0">
                <a:cs typeface="B Yagut" pitchFamily="2" charset="-78"/>
              </a:rPr>
              <a:t>صورت کسر: تعداد شیرخوارانی که دردوره زمانی مشخص (مثلا سه ماهه ) برای مراقبت 7 ماهگی آمده اند و دربررسی وضعیت تغذیه معلوم میشود غذای کمکی را بعد از سن 180روزگی (پایان 6ماهگی ) شروع کرده اند و زودتر شروع نکرده اند .</a:t>
            </a:r>
          </a:p>
          <a:p>
            <a:pPr marL="0" indent="0" algn="r" rtl="1">
              <a:buFont typeface="Arial" charset="0"/>
              <a:buNone/>
              <a:defRPr/>
            </a:pPr>
            <a:r>
              <a:rPr lang="fa-IR" sz="2800" dirty="0" smtClean="0">
                <a:cs typeface="B Yagut" pitchFamily="2" charset="-78"/>
              </a:rPr>
              <a:t>مخرج کسر: تعداد کل کودکانی که در همان دوره زمانی برای مراقبت 7ماهگی آمده اند .</a:t>
            </a:r>
          </a:p>
          <a:p>
            <a:pPr marL="0" indent="0" algn="r" rtl="1">
              <a:buFont typeface="Arial" charset="0"/>
              <a:buNone/>
              <a:defRPr/>
            </a:pPr>
            <a:r>
              <a:rPr lang="fa-IR" sz="2800" dirty="0" smtClean="0">
                <a:cs typeface="B Yagut" pitchFamily="2" charset="-78"/>
              </a:rPr>
              <a:t>شاخص = صورت تقسیم بر مخرج ضربدر 100</a:t>
            </a:r>
          </a:p>
          <a:p>
            <a:endParaRPr lang="en-US" sz="2800" dirty="0">
              <a:cs typeface="B Yagut" pitchFamily="2" charset="-78"/>
            </a:endParaRPr>
          </a:p>
        </p:txBody>
      </p:sp>
      <p:sp>
        <p:nvSpPr>
          <p:cNvPr id="3" name="Title 2"/>
          <p:cNvSpPr>
            <a:spLocks noGrp="1"/>
          </p:cNvSpPr>
          <p:nvPr>
            <p:ph type="title"/>
          </p:nvPr>
        </p:nvSpPr>
        <p:spPr/>
        <p:txBody>
          <a:bodyPr>
            <a:normAutofit/>
          </a:bodyPr>
          <a:lstStyle/>
          <a:p>
            <a:pPr algn="ctr"/>
            <a:r>
              <a:rPr lang="fa-IR" sz="4000" dirty="0" smtClean="0">
                <a:solidFill>
                  <a:schemeClr val="tx1"/>
                </a:solidFill>
                <a:latin typeface="Arial" charset="0"/>
                <a:cs typeface="B Yagut" pitchFamily="2" charset="-78"/>
              </a:rPr>
              <a:t>محاسبه شاخص ها :</a:t>
            </a:r>
            <a:endParaRPr lang="en-US" sz="4000" dirty="0">
              <a:solidFill>
                <a:schemeClr val="tx1"/>
              </a:solidFill>
              <a:cs typeface="B Yagut" pitchFamily="2" charset="-78"/>
            </a:endParaRPr>
          </a:p>
        </p:txBody>
      </p:sp>
      <p:pic>
        <p:nvPicPr>
          <p:cNvPr id="6" name="264">
            <a:hlinkClick r:id="" action="ppaction://media"/>
          </p:cNvPr>
          <p:cNvPicPr>
            <a:picLocks noRot="1" noChangeAspect="1"/>
          </p:cNvPicPr>
          <p:nvPr>
            <a:wavAudioFile r:embed="rId1" name="264"/>
          </p:nvPr>
        </p:nvPicPr>
        <p:blipFill>
          <a:blip r:embed="rId3"/>
          <a:stretch>
            <a:fillRect/>
          </a:stretch>
        </p:blipFill>
        <p:spPr>
          <a:xfrm>
            <a:off x="762000" y="5638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0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559491"/>
          </a:xfrm>
        </p:spPr>
        <p:txBody>
          <a:bodyPr>
            <a:normAutofit/>
          </a:bodyPr>
          <a:lstStyle/>
          <a:p>
            <a:pPr algn="r" rtl="1">
              <a:lnSpc>
                <a:spcPct val="150000"/>
              </a:lnSpc>
              <a:buNone/>
            </a:pPr>
            <a:r>
              <a:rPr lang="fa-IR" sz="2800" dirty="0" smtClean="0">
                <a:cs typeface="B Yagut"/>
              </a:rPr>
              <a:t>کلیه شاخص های مربوط به سلامت کودکان در رده های سنی مختل، ثبت نام کودک تازه متولد شده ، مراقبتها، اقدامات،        پی گیری ها، ثبت واکسن،  ثبت وقایع، آزمایشات کودکان و ارجاعیات، همچنین کلیه دفاتر و آمارهای مربوط به کودکان و ...</a:t>
            </a:r>
          </a:p>
          <a:p>
            <a:pPr algn="r" rtl="1">
              <a:lnSpc>
                <a:spcPct val="150000"/>
              </a:lnSpc>
              <a:buNone/>
            </a:pPr>
            <a:r>
              <a:rPr lang="fa-IR" sz="2800" dirty="0" smtClean="0">
                <a:cs typeface="B Yagut"/>
              </a:rPr>
              <a:t> از طریق سامانه سیب قابل دسترسی در همه ساعات شبانه روز بصورت آنلاین در دسترس می باشد .</a:t>
            </a:r>
            <a:endParaRPr lang="en-US" sz="2800" dirty="0">
              <a:cs typeface="B Yagut"/>
            </a:endParaRPr>
          </a:p>
        </p:txBody>
      </p:sp>
      <p:sp>
        <p:nvSpPr>
          <p:cNvPr id="3" name="Title 2"/>
          <p:cNvSpPr>
            <a:spLocks noGrp="1"/>
          </p:cNvSpPr>
          <p:nvPr>
            <p:ph type="title"/>
          </p:nvPr>
        </p:nvSpPr>
        <p:spPr/>
        <p:txBody>
          <a:bodyPr/>
          <a:lstStyle/>
          <a:p>
            <a:pPr algn="ctr"/>
            <a:r>
              <a:rPr lang="fa-IR" dirty="0" smtClean="0">
                <a:cs typeface="B Yagut"/>
              </a:rPr>
              <a:t>خلاصه مطالب و نتیجه گیری</a:t>
            </a:r>
            <a:endParaRPr lang="en-US" dirty="0">
              <a:cs typeface="B Yagu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gn="just" rtl="1">
              <a:buNone/>
            </a:pPr>
            <a:r>
              <a:rPr lang="fa-IR" sz="2800" dirty="0" smtClean="0">
                <a:cs typeface="B Yagut"/>
              </a:rPr>
              <a:t>1-اگر کودکی پزشک خانواده شهري داشته اما در روستا ساکن است و براي دریافت واکسن به خانه بهداشت مراجعه کرده است چگونه میتوان واکسیناسیون ایشان را درسامانه ثبت کرد ؟</a:t>
            </a:r>
          </a:p>
          <a:p>
            <a:pPr algn="just" rtl="1">
              <a:buNone/>
            </a:pPr>
            <a:r>
              <a:rPr lang="fa-IR" sz="2800" dirty="0" smtClean="0">
                <a:cs typeface="B Yagut"/>
              </a:rPr>
              <a:t>2-امکان ویرایش نمودار رشد در سامانه وجود دارد؟ </a:t>
            </a:r>
          </a:p>
          <a:p>
            <a:pPr algn="just" rtl="1">
              <a:buNone/>
            </a:pPr>
            <a:r>
              <a:rPr lang="fa-IR" sz="2800" dirty="0" smtClean="0">
                <a:cs typeface="B Yagut"/>
              </a:rPr>
              <a:t>3-چگونه می توان وزن کودك در مراقبتهای انجام شده قبلی را درسامانه دید؟</a:t>
            </a:r>
            <a:endParaRPr lang="en-US" sz="2800" dirty="0" smtClean="0">
              <a:cs typeface="B Yagut"/>
            </a:endParaRPr>
          </a:p>
          <a:p>
            <a:pPr algn="just" rtl="1">
              <a:buNone/>
            </a:pPr>
            <a:r>
              <a:rPr lang="fa-IR" sz="2800" dirty="0" smtClean="0">
                <a:cs typeface="B Yagut"/>
              </a:rPr>
              <a:t>4- نوزاد زیر سه ماه که بدون کد ملی در سامانه ثبت نام شده است، چگونه پس از دریافت کد ملی باید در سامانه ثبت شود؟</a:t>
            </a:r>
          </a:p>
          <a:p>
            <a:pPr algn="r" rtl="1">
              <a:buNone/>
            </a:pPr>
            <a:endParaRPr lang="fa-IR" sz="2800" dirty="0" smtClean="0">
              <a:cs typeface="B Yagut"/>
            </a:endParaRPr>
          </a:p>
        </p:txBody>
      </p:sp>
      <p:sp>
        <p:nvSpPr>
          <p:cNvPr id="3" name="Title 2"/>
          <p:cNvSpPr>
            <a:spLocks noGrp="1"/>
          </p:cNvSpPr>
          <p:nvPr>
            <p:ph type="title"/>
          </p:nvPr>
        </p:nvSpPr>
        <p:spPr/>
        <p:txBody>
          <a:bodyPr/>
          <a:lstStyle/>
          <a:p>
            <a:pPr algn="ctr"/>
            <a:r>
              <a:rPr lang="fa-IR" dirty="0" smtClean="0">
                <a:cs typeface="B Yagut"/>
              </a:rPr>
              <a:t>پرسش و تمرین </a:t>
            </a:r>
            <a:endParaRPr lang="en-US" dirty="0">
              <a:cs typeface="B Yagu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635691"/>
          </a:xfrm>
        </p:spPr>
        <p:txBody>
          <a:bodyPr>
            <a:normAutofit/>
          </a:bodyPr>
          <a:lstStyle/>
          <a:p>
            <a:pPr algn="r" rtl="1">
              <a:lnSpc>
                <a:spcPct val="150000"/>
              </a:lnSpc>
              <a:buFont typeface="Wingdings" pitchFamily="2" charset="2"/>
              <a:buChar char="Ø"/>
            </a:pPr>
            <a:endParaRPr lang="en-US" sz="2800" dirty="0" smtClean="0">
              <a:cs typeface="B Yagut"/>
            </a:endParaRPr>
          </a:p>
          <a:p>
            <a:pPr algn="r" rtl="1">
              <a:lnSpc>
                <a:spcPct val="150000"/>
              </a:lnSpc>
              <a:buFont typeface="Wingdings" pitchFamily="2" charset="2"/>
              <a:buChar char="Ø"/>
            </a:pPr>
            <a:r>
              <a:rPr lang="fa-IR" sz="2800" dirty="0" smtClean="0">
                <a:cs typeface="B Yagut"/>
              </a:rPr>
              <a:t>دکتر فطورچی ، گروه سلامت خانواده ،جمعیت و مدارس ، سامانه آموزشی سیب ، وزارت بهداشت درمان و آموزش پزشکی ، 1396</a:t>
            </a:r>
            <a:endParaRPr lang="en-US" sz="2800" dirty="0">
              <a:cs typeface="B Yagut"/>
            </a:endParaRPr>
          </a:p>
        </p:txBody>
      </p:sp>
      <p:sp>
        <p:nvSpPr>
          <p:cNvPr id="3" name="Title 2"/>
          <p:cNvSpPr>
            <a:spLocks noGrp="1"/>
          </p:cNvSpPr>
          <p:nvPr>
            <p:ph type="title"/>
          </p:nvPr>
        </p:nvSpPr>
        <p:spPr/>
        <p:txBody>
          <a:bodyPr/>
          <a:lstStyle/>
          <a:p>
            <a:pPr algn="ctr"/>
            <a:r>
              <a:rPr lang="fa-IR" sz="4400" dirty="0" smtClean="0"/>
              <a:t>فهرست منابع </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28737"/>
            <a:ext cx="8229600" cy="3571900"/>
          </a:xfrm>
        </p:spPr>
        <p:txBody>
          <a:bodyPr>
            <a:normAutofit/>
          </a:bodyPr>
          <a:lstStyle/>
          <a:p>
            <a:pPr algn="ctr" rtl="1">
              <a:buNone/>
            </a:pPr>
            <a:r>
              <a:rPr lang="fa-IR" sz="3600" b="1" dirty="0" smtClean="0">
                <a:cs typeface="B Yagut" pitchFamily="2" charset="-78"/>
              </a:rPr>
              <a:t>لطفا نظرات و پیشنهادات خود پیرامون این بسته </a:t>
            </a:r>
          </a:p>
          <a:p>
            <a:pPr algn="ctr" rtl="1">
              <a:buNone/>
            </a:pPr>
            <a:r>
              <a:rPr lang="fa-IR" sz="3600" b="1" dirty="0" smtClean="0">
                <a:cs typeface="B Yagut" pitchFamily="2" charset="-78"/>
              </a:rPr>
              <a:t>آموزشی را به آدرس زیر ارسال کنید</a:t>
            </a:r>
          </a:p>
          <a:p>
            <a:pPr algn="ctr" rtl="1">
              <a:buNone/>
            </a:pPr>
            <a:r>
              <a:rPr lang="fa-IR" sz="3600" b="1" dirty="0" smtClean="0">
                <a:cs typeface="B Yagut" pitchFamily="2" charset="-78"/>
              </a:rPr>
              <a:t> </a:t>
            </a:r>
          </a:p>
          <a:p>
            <a:pPr algn="ctr" rtl="1">
              <a:buNone/>
            </a:pPr>
            <a:r>
              <a:rPr lang="fa-IR" sz="2800" b="1" dirty="0" smtClean="0">
                <a:cs typeface="B Yagut" pitchFamily="2" charset="-78"/>
              </a:rPr>
              <a:t>دانشگاه علوم پزشکی و خدمات بهداشتی درمانی </a:t>
            </a:r>
          </a:p>
          <a:p>
            <a:pPr algn="ctr" rtl="1">
              <a:buNone/>
            </a:pPr>
            <a:r>
              <a:rPr lang="fa-IR" sz="2800" b="1" dirty="0" smtClean="0">
                <a:cs typeface="B Yagut" pitchFamily="2" charset="-78"/>
              </a:rPr>
              <a:t>کرمانشاه-معاونت بهداشتی ابتدای خیابان بهار –مرکز بهداشت </a:t>
            </a:r>
            <a:r>
              <a:rPr lang="fa-IR" sz="2800" b="1" smtClean="0">
                <a:cs typeface="B Yagut" pitchFamily="2" charset="-78"/>
              </a:rPr>
              <a:t>استان – گروه مدیریت شبکه (آموزش بهورزی)</a:t>
            </a:r>
            <a:endParaRPr lang="fa-IR" sz="2800" b="1" dirty="0" smtClean="0">
              <a:cs typeface="B Yagut" pitchFamily="2" charset="-78"/>
            </a:endParaRPr>
          </a:p>
          <a:p>
            <a:pPr algn="ctr" rtl="1">
              <a:buNone/>
            </a:pPr>
            <a:endParaRPr lang="fa-IR" sz="4000" b="1" dirty="0" smtClean="0">
              <a:cs typeface="B Yagut"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14488"/>
            <a:ext cx="7972452" cy="4292803"/>
          </a:xfrm>
        </p:spPr>
        <p:txBody>
          <a:bodyPr>
            <a:normAutofit/>
          </a:bodyPr>
          <a:lstStyle/>
          <a:p>
            <a:pPr algn="ctr" rtl="1">
              <a:lnSpc>
                <a:spcPct val="200000"/>
              </a:lnSpc>
              <a:buNone/>
            </a:pPr>
            <a:r>
              <a:rPr lang="fa-IR" sz="3200" dirty="0" smtClean="0">
                <a:cs typeface="B Yagut"/>
              </a:rPr>
              <a:t>کلیه دفاتر و فرم های مراقبتی و آماری و گزارش دهی</a:t>
            </a:r>
          </a:p>
          <a:p>
            <a:pPr algn="ctr" rtl="1">
              <a:lnSpc>
                <a:spcPct val="200000"/>
              </a:lnSpc>
              <a:buNone/>
            </a:pPr>
            <a:r>
              <a:rPr lang="fa-IR" sz="3200" dirty="0" smtClean="0">
                <a:cs typeface="B Yagut"/>
              </a:rPr>
              <a:t>در سامانه سیب موجود و قابل دسترسی می باشد </a:t>
            </a:r>
            <a:endParaRPr lang="en-US" sz="3200" dirty="0">
              <a:cs typeface="B Yagut"/>
            </a:endParaRPr>
          </a:p>
        </p:txBody>
      </p:sp>
      <p:pic>
        <p:nvPicPr>
          <p:cNvPr id="3" name="225">
            <a:hlinkClick r:id="" action="ppaction://media"/>
          </p:cNvPr>
          <p:cNvPicPr>
            <a:picLocks noRot="1" noChangeAspect="1"/>
          </p:cNvPicPr>
          <p:nvPr>
            <a:wavAudioFile r:embed="rId1" name="225"/>
          </p:nvPr>
        </p:nvPicPr>
        <p:blipFill>
          <a:blip r:embed="rId3"/>
          <a:stretch>
            <a:fillRect/>
          </a:stretch>
        </p:blipFill>
        <p:spPr>
          <a:xfrm>
            <a:off x="1371600" y="4800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1" fill="hold"/>
                                        <p:tgtEl>
                                          <p:spTgt spid="3"/>
                                        </p:tgtEl>
                                      </p:cBhvr>
                                    </p:cmd>
                                  </p:childTnLst>
                                </p:cTn>
                              </p:par>
                            </p:childTnLst>
                          </p:cTn>
                        </p:par>
                      </p:childTnLst>
                    </p:cTn>
                  </p:par>
                </p:childTnLst>
              </p:cTn>
              <p:nextCondLst>
                <p:cond evt="onClick" delay="0">
                  <p:tgtEl>
                    <p:spTgt spid="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348" y="1500174"/>
            <a:ext cx="7972452" cy="4507117"/>
          </a:xfrm>
        </p:spPr>
        <p:txBody>
          <a:bodyPr>
            <a:normAutofit/>
          </a:bodyPr>
          <a:lstStyle/>
          <a:p>
            <a:pPr algn="r" rtl="1">
              <a:buNone/>
              <a:defRPr/>
            </a:pPr>
            <a:r>
              <a:rPr lang="fa-IR" sz="2800" b="1" dirty="0" smtClean="0">
                <a:cs typeface="B Yagut" pitchFamily="2" charset="-78"/>
              </a:rPr>
              <a:t>نحوه محاسبه شاخص:</a:t>
            </a:r>
          </a:p>
          <a:p>
            <a:pPr algn="r" rtl="1">
              <a:buNone/>
              <a:defRPr/>
            </a:pPr>
            <a:endParaRPr lang="fa-IR" sz="2800" b="1" dirty="0" smtClean="0">
              <a:cs typeface="B Yagut" pitchFamily="2" charset="-78"/>
            </a:endParaRPr>
          </a:p>
          <a:p>
            <a:pPr algn="r" rtl="1">
              <a:buNone/>
              <a:defRPr/>
            </a:pPr>
            <a:r>
              <a:rPr lang="fa-IR" sz="2800" dirty="0" smtClean="0">
                <a:cs typeface="B Yagut" pitchFamily="2" charset="-78"/>
              </a:rPr>
              <a:t>   صورت کسر: تعداد نوزادانی  که در سن 3 الی 5 روزگی در یک فصل مراقبت شده اند </a:t>
            </a:r>
          </a:p>
          <a:p>
            <a:pPr algn="r" rtl="1">
              <a:buNone/>
              <a:defRPr/>
            </a:pPr>
            <a:r>
              <a:rPr lang="fa-IR" sz="2800" dirty="0" smtClean="0">
                <a:cs typeface="B Yagut" pitchFamily="2" charset="-78"/>
              </a:rPr>
              <a:t>   مخرج کسر: تعداد متولدین زنده در همان فصل</a:t>
            </a:r>
          </a:p>
          <a:p>
            <a:pPr marL="0" indent="0" algn="r" rtl="1">
              <a:buFont typeface="Arial" charset="0"/>
              <a:buNone/>
              <a:defRPr/>
            </a:pPr>
            <a:r>
              <a:rPr lang="fa-IR" sz="2800" dirty="0" smtClean="0">
                <a:cs typeface="B Yagut" pitchFamily="2" charset="-78"/>
              </a:rPr>
              <a:t>    شاخص = صورت/ مخرج ضربدر 100</a:t>
            </a:r>
          </a:p>
          <a:p>
            <a:endParaRPr lang="en-US" sz="2800" dirty="0">
              <a:cs typeface="B Yagut" pitchFamily="2" charset="-78"/>
            </a:endParaRPr>
          </a:p>
        </p:txBody>
      </p:sp>
      <p:sp>
        <p:nvSpPr>
          <p:cNvPr id="3" name="Title 2"/>
          <p:cNvSpPr>
            <a:spLocks noGrp="1"/>
          </p:cNvSpPr>
          <p:nvPr>
            <p:ph type="title"/>
          </p:nvPr>
        </p:nvSpPr>
        <p:spPr/>
        <p:txBody>
          <a:bodyPr>
            <a:normAutofit/>
          </a:bodyPr>
          <a:lstStyle/>
          <a:p>
            <a:pPr algn="ctr"/>
            <a:r>
              <a:rPr lang="fa-IR" sz="2800" dirty="0" smtClean="0">
                <a:solidFill>
                  <a:schemeClr val="tx1"/>
                </a:solidFill>
                <a:latin typeface="Arial" charset="0"/>
                <a:cs typeface="B Yagut" pitchFamily="2" charset="-78"/>
              </a:rPr>
              <a:t> شاخص درصد مراقبت 3 تا 5  روزگی</a:t>
            </a:r>
            <a:endParaRPr lang="en-US" sz="2800" dirty="0">
              <a:solidFill>
                <a:schemeClr val="tx1"/>
              </a:solidFill>
              <a:cs typeface="B Yagut" pitchFamily="2" charset="-78"/>
            </a:endParaRPr>
          </a:p>
        </p:txBody>
      </p:sp>
      <p:pic>
        <p:nvPicPr>
          <p:cNvPr id="4" name="227">
            <a:hlinkClick r:id="" action="ppaction://media"/>
          </p:cNvPr>
          <p:cNvPicPr>
            <a:picLocks noRot="1" noChangeAspect="1"/>
          </p:cNvPicPr>
          <p:nvPr>
            <a:wavAudioFile r:embed="rId1" name="227"/>
          </p:nvPr>
        </p:nvPicPr>
        <p:blipFill>
          <a:blip r:embed="rId3"/>
          <a:stretch>
            <a:fillRect/>
          </a:stretch>
        </p:blipFill>
        <p:spPr>
          <a:xfrm>
            <a:off x="914400" y="4876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ctr">
              <a:buNone/>
            </a:pPr>
            <a:r>
              <a:rPr lang="fa-IR" sz="4000" b="1" dirty="0" smtClean="0">
                <a:latin typeface="Arial" charset="0"/>
                <a:cs typeface="B Yagut" pitchFamily="2" charset="-78"/>
              </a:rPr>
              <a:t>مسیر استخراج از سامانه سیب </a:t>
            </a:r>
          </a:p>
          <a:p>
            <a:pPr algn="ctr">
              <a:buNone/>
            </a:pPr>
            <a:r>
              <a:rPr lang="fa-IR" sz="4000" b="1" dirty="0" smtClean="0">
                <a:latin typeface="Arial" charset="0"/>
                <a:cs typeface="B Yagut" pitchFamily="2" charset="-78"/>
              </a:rPr>
              <a:t/>
            </a:r>
            <a:br>
              <a:rPr lang="fa-IR" sz="4000" b="1" dirty="0" smtClean="0">
                <a:latin typeface="Arial" charset="0"/>
                <a:cs typeface="B Yagut" pitchFamily="2" charset="-78"/>
              </a:rPr>
            </a:br>
            <a:r>
              <a:rPr lang="fa-IR" sz="4000" b="1" dirty="0" smtClean="0">
                <a:latin typeface="Arial" charset="0"/>
                <a:cs typeface="B Yagut" pitchFamily="2" charset="-78"/>
              </a:rPr>
              <a:t> با میز کاربری مراقب سلامت </a:t>
            </a:r>
            <a:endParaRPr lang="en-US" sz="4000" dirty="0">
              <a:cs typeface="B Yagut" pitchFamily="2" charset="-7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srcRect/>
          <a:stretch>
            <a:fillRect/>
          </a:stretch>
        </p:blipFill>
        <p:spPr bwMode="auto">
          <a:xfrm>
            <a:off x="857224" y="1000108"/>
            <a:ext cx="7429552" cy="4429156"/>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666407" y="785794"/>
            <a:ext cx="7811186" cy="5221306"/>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کرمانشاه</_x062f__x0627__x0646__x0634__x06af__x0627__x0647_>
    <_x0646__x0648__x0639__x0020__x062d__x06cc__x0637__x0647_ xmlns="12fdc5dc-769e-4543-b10d-fbea3dac4417">مراقبت‌هاي ادغام يافته سلامت كودكان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5NN7CDR5NKU2-831-958</_dlc_DocId>
    <_dlc_DocIdUrl xmlns="1047730d-92e1-4018-9084-d932fd3a7f58">
      <Url>http://www.health.gov.ir/hnd/_layouts/DocIdRedir.aspx?ID=5NN7CDR5NKU2-831-958</Url>
      <Description>5NN7CDR5NKU2-831-958</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2FE598-D264-4343-9C38-7FA5A33B1048}">
  <ds:schemaRefs>
    <ds:schemaRef ds:uri="1047730d-92e1-4018-9084-d932fd3a7f58"/>
    <ds:schemaRef ds:uri="http://schemas.microsoft.com/office/2006/metadata/properties"/>
    <ds:schemaRef ds:uri="12fdc5dc-769e-4543-b10d-fbea3dac4417"/>
    <ds:schemaRef ds:uri="http://purl.org/dc/dcmitype/"/>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2231854-5910-4096-8E83-CDD7267702DA}">
  <ds:schemaRefs>
    <ds:schemaRef ds:uri="http://schemas.microsoft.com/sharepoint/v3/contenttype/forms"/>
  </ds:schemaRefs>
</ds:datastoreItem>
</file>

<file path=customXml/itemProps3.xml><?xml version="1.0" encoding="utf-8"?>
<ds:datastoreItem xmlns:ds="http://schemas.openxmlformats.org/officeDocument/2006/customXml" ds:itemID="{E2E28C20-77A7-46D1-9BBF-3D2B02C0829D}">
  <ds:schemaRefs>
    <ds:schemaRef ds:uri="http://schemas.microsoft.com/sharepoint/events"/>
  </ds:schemaRefs>
</ds:datastoreItem>
</file>

<file path=customXml/itemProps4.xml><?xml version="1.0" encoding="utf-8"?>
<ds:datastoreItem xmlns:ds="http://schemas.openxmlformats.org/officeDocument/2006/customXml" ds:itemID="{C5887870-D9D4-4DAF-9726-E70E307BB5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Concourse</Template>
  <TotalTime>6885</TotalTime>
  <Words>1666</Words>
  <Application>Microsoft Office PowerPoint</Application>
  <PresentationFormat>On-screen Show (4:3)</PresentationFormat>
  <Paragraphs>124</Paragraphs>
  <Slides>45</Slides>
  <Notes>0</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B Yagut</vt:lpstr>
      <vt:lpstr>Calibri</vt:lpstr>
      <vt:lpstr>Lucida Sans Unicode</vt:lpstr>
      <vt:lpstr>Verdana</vt:lpstr>
      <vt:lpstr>Wingdings</vt:lpstr>
      <vt:lpstr>Wingdings 2</vt:lpstr>
      <vt:lpstr>Wingdings 3</vt:lpstr>
      <vt:lpstr>Concourse</vt:lpstr>
      <vt:lpstr>آشنایی با دفاتر و فرم های مراقبتی ، آماری و گزارش دهی </vt:lpstr>
      <vt:lpstr>مشخصات سند </vt:lpstr>
      <vt:lpstr>اهداف آموزشی </vt:lpstr>
      <vt:lpstr>فهرست عناوین </vt:lpstr>
      <vt:lpstr>PowerPoint Presentation</vt:lpstr>
      <vt:lpstr> شاخص درصد مراقبت 3 تا 5  روزگی</vt:lpstr>
      <vt:lpstr>PowerPoint Presentation</vt:lpstr>
      <vt:lpstr>PowerPoint Presentation</vt:lpstr>
      <vt:lpstr>PowerPoint Presentation</vt:lpstr>
      <vt:lpstr>مخرج کسر(تعداد موالید همان فصل)</vt:lpstr>
      <vt:lpstr>PowerPoint Presentation</vt:lpstr>
      <vt:lpstr>PowerPoint Presentation</vt:lpstr>
      <vt:lpstr>PowerPoint Presentation</vt:lpstr>
      <vt:lpstr>PowerPoint Presentation</vt:lpstr>
      <vt:lpstr>PowerPoint Presentation</vt:lpstr>
      <vt:lpstr>PowerPoint Presentation</vt:lpstr>
      <vt:lpstr>شاخص درصد مراقبت   14 تا  15  روزگی</vt:lpstr>
      <vt:lpstr>PowerPoint Presentation</vt:lpstr>
      <vt:lpstr>صورت کسر </vt:lpstr>
      <vt:lpstr>PowerPoint Presentation</vt:lpstr>
      <vt:lpstr>PowerPoint Presentation</vt:lpstr>
      <vt:lpstr> شاخص درصد کودکان زیر 5سال زیر -3انحراف معیار (وزن به سن)  کم وزنی شدید</vt:lpstr>
      <vt:lpstr>PowerPoint Presentation</vt:lpstr>
      <vt:lpstr>صورت کسر</vt:lpstr>
      <vt:lpstr>PowerPoint Presentation</vt:lpstr>
      <vt:lpstr>PowerPoint Presentation</vt:lpstr>
      <vt:lpstr>PowerPoint Presentation</vt:lpstr>
      <vt:lpstr>نکته مهم</vt:lpstr>
      <vt:lpstr>شاخص درصد کودکان زیر 5سال بالای صدک 97  (وزن به سن)  اضافه وزن</vt:lpstr>
      <vt:lpstr>شاخص درصد کودکان  12ماهه که برایشان ASQ تکمیل شده است</vt:lpstr>
      <vt:lpstr>PowerPoint Presentation</vt:lpstr>
      <vt:lpstr>صورت کسر</vt:lpstr>
      <vt:lpstr>PowerPoint Presentation</vt:lpstr>
      <vt:lpstr>نکته مهم </vt:lpstr>
      <vt:lpstr>مخرج کسر </vt:lpstr>
      <vt:lpstr>PowerPoint Presentation</vt:lpstr>
      <vt:lpstr>PowerPoint Presentation</vt:lpstr>
      <vt:lpstr>شاخص های تغذیه با شیر مادر</vt:lpstr>
      <vt:lpstr>محاسبه شاخص ها:</vt:lpstr>
      <vt:lpstr>محاسبه شاخص ها:</vt:lpstr>
      <vt:lpstr>محاسبه شاخص ها :</vt:lpstr>
      <vt:lpstr>خلاصه مطالب و نتیجه گیری</vt:lpstr>
      <vt:lpstr>پرسش و تمرین </vt:lpstr>
      <vt:lpstr>فهرست منابع </vt:lpstr>
      <vt:lpstr>PowerPoint Presentation</vt:lpstr>
    </vt:vector>
  </TitlesOfParts>
  <Company>MRT www.Win2Farsi.com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اصول پایش رشد کودکان ، اختلال رشد و سوء تغذیه و نحوه مدیریت آن</dc:title>
  <dc:creator>user</dc:creator>
  <cp:lastModifiedBy>Sima Jalali</cp:lastModifiedBy>
  <cp:revision>1098</cp:revision>
  <dcterms:created xsi:type="dcterms:W3CDTF">2020-04-18T07:55:26Z</dcterms:created>
  <dcterms:modified xsi:type="dcterms:W3CDTF">2020-12-06T06:34:31Z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09b364e4-8d3b-4ae7-9ad4-c06a0feddfca</vt:lpwstr>
  </property>
</Properties>
</file>